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  <p:sldMasterId id="2147483696" r:id="rId6"/>
  </p:sldMasterIdLst>
  <p:notesMasterIdLst>
    <p:notesMasterId r:id="rId25"/>
  </p:notesMasterIdLst>
  <p:sldIdLst>
    <p:sldId id="256" r:id="rId7"/>
    <p:sldId id="314" r:id="rId8"/>
    <p:sldId id="366" r:id="rId9"/>
    <p:sldId id="361" r:id="rId10"/>
    <p:sldId id="370" r:id="rId11"/>
    <p:sldId id="369" r:id="rId12"/>
    <p:sldId id="322" r:id="rId13"/>
    <p:sldId id="355" r:id="rId14"/>
    <p:sldId id="356" r:id="rId15"/>
    <p:sldId id="365" r:id="rId16"/>
    <p:sldId id="362" r:id="rId17"/>
    <p:sldId id="364" r:id="rId18"/>
    <p:sldId id="363" r:id="rId19"/>
    <p:sldId id="316" r:id="rId20"/>
    <p:sldId id="327" r:id="rId21"/>
    <p:sldId id="368" r:id="rId22"/>
    <p:sldId id="371" r:id="rId23"/>
    <p:sldId id="26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91E"/>
    <a:srgbClr val="001A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1CA806-6B4F-491B-A967-2F55B3384083}" v="3" dt="2023-09-18T09:06:39.6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7" autoAdjust="0"/>
    <p:restoredTop sz="94660"/>
  </p:normalViewPr>
  <p:slideViewPr>
    <p:cSldViewPr snapToGrid="0">
      <p:cViewPr varScale="1">
        <p:scale>
          <a:sx n="47" d="100"/>
          <a:sy n="47" d="100"/>
        </p:scale>
        <p:origin x="91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1259F-8541-41E8-BDB7-E009024A7FA8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DDA08-C5C4-4820-9DF2-644C09C54C6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768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link to H&amp;S website for specific campus 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DA08-C5C4-4820-9DF2-644C09C54C6E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85020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Add in link to HSE and individual CRPs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DA08-C5C4-4820-9DF2-644C09C54C6E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33904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DA08-C5C4-4820-9DF2-644C09C54C6E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65229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DDA08-C5C4-4820-9DF2-644C09C54C6E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261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800" b="0" i="0" u="none" strike="noStrike" kern="1200" cap="none" spc="0" normalizeH="0" baseline="0" noProof="0" dirty="0">
                <a:ln>
                  <a:noFill/>
                </a:ln>
                <a:solidFill>
                  <a:srgbClr val="001A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IE" sz="2800" b="0" i="0" u="sng" strike="noStrike" kern="1200" cap="none" spc="0" normalizeH="0" baseline="0" noProof="0" dirty="0">
                <a:ln>
                  <a:noFill/>
                </a:ln>
                <a:solidFill>
                  <a:srgbClr val="001A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Minor Medical Incident </a:t>
            </a:r>
            <a:r>
              <a:rPr kumimoji="0" lang="en-IE" sz="2800" b="0" i="0" u="none" strike="noStrike" kern="1200" cap="none" spc="0" normalizeH="0" baseline="0" noProof="0" dirty="0">
                <a:ln>
                  <a:noFill/>
                </a:ln>
                <a:solidFill>
                  <a:srgbClr val="001A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 classified as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A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001A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​a faint, a minor cut or abrasion,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001A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minor burn etc i.e.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001A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injury that can be treated on Campus by one of the First Aid Responders on 071 9315333 or 5333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1A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800" b="0" i="0" u="none" strike="noStrike" kern="1200" cap="none" spc="0" normalizeH="0" baseline="0" noProof="0" dirty="0">
                <a:ln>
                  <a:noFill/>
                </a:ln>
                <a:solidFill>
                  <a:srgbClr val="001A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IE" sz="2800" b="0" i="0" u="sng" strike="noStrike" kern="1200" cap="none" spc="0" normalizeH="0" baseline="0" noProof="0" dirty="0">
                <a:ln>
                  <a:noFill/>
                </a:ln>
                <a:solidFill>
                  <a:srgbClr val="001A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 Medical Incident </a:t>
            </a:r>
            <a:r>
              <a:rPr kumimoji="0" lang="en-IE" sz="2800" b="0" i="0" u="none" strike="noStrike" kern="1200" cap="none" spc="0" normalizeH="0" baseline="0" noProof="0" dirty="0">
                <a:ln>
                  <a:noFill/>
                </a:ln>
                <a:solidFill>
                  <a:srgbClr val="001A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classified as an accident or incident that requires the attendance of an Ambulance i.e.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A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001A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major bleeds,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001A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broken limb, a fall,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001A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electric shock,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001A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a person is unresponsive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001A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person has chest pain, has difficulty breathing, is choking etc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1A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DDA08-C5C4-4820-9DF2-644C09C54C6E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774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On the emergency map display on the screen shows the locations of all first aid and defibrillators across ATU Sligo campus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DDA08-C5C4-4820-9DF2-644C09C54C6E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662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DA08-C5C4-4820-9DF2-644C09C54C6E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25765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DA08-C5C4-4820-9DF2-644C09C54C6E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54194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Evacuation plan are posted on the back of all doors, the plan will </a:t>
            </a:r>
            <a:r>
              <a:rPr lang="en-US" dirty="0" err="1"/>
              <a:t>oultline</a:t>
            </a:r>
            <a:r>
              <a:rPr lang="en-US" dirty="0"/>
              <a:t> the quickest route to exit the building from your current location. And what assembly point to go to.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DA08-C5C4-4820-9DF2-644C09C54C6E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01735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DA08-C5C4-4820-9DF2-644C09C54C6E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09188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DA08-C5C4-4820-9DF2-644C09C54C6E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4075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DA08-C5C4-4820-9DF2-644C09C54C6E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80577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14056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04593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2273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47790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378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893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52741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00532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7145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5676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00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52376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0951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70620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98783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0748" y="5046650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PowerPoint Template Cover Slide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pic>
        <p:nvPicPr>
          <p:cNvPr id="55" name="Picture 54" descr="A picture containing icon&#10;&#10;Description automatically generated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586" y="-49313"/>
            <a:ext cx="6379074" cy="699146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1817" y="411313"/>
            <a:ext cx="1338160" cy="153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30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0748" y="5046650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PowerPoint Template Cover Slide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pic>
        <p:nvPicPr>
          <p:cNvPr id="55" name="Picture 54" descr="A picture containing icon&#10;&#10;Description automatically generated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586" y="-49313"/>
            <a:ext cx="6379074" cy="699146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1817" y="411313"/>
            <a:ext cx="1338160" cy="153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26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0748" y="5046650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PowerPoint Template Cover Slide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9586" y="-49313"/>
            <a:ext cx="6379073" cy="699146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11817" y="411313"/>
            <a:ext cx="1338160" cy="153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44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0748" y="5046650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PowerPoint Template Cover Slide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9586" y="-49313"/>
            <a:ext cx="6379073" cy="6991464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11817" y="411313"/>
            <a:ext cx="1338159" cy="153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13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mpla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0748" y="5046650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PowerPoint Template Cover Slide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9586" y="-49313"/>
            <a:ext cx="6379072" cy="6991464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11817" y="411313"/>
            <a:ext cx="1338159" cy="153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76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mpla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0748" y="5046650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PowerPoint Template Cover Slide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9586" y="-49312"/>
            <a:ext cx="6379072" cy="6991462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11817" y="411313"/>
            <a:ext cx="1338158" cy="153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50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7411" y="2017264"/>
            <a:ext cx="9088083" cy="4069429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300" u="none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1. Section One Title</a:t>
            </a:r>
            <a:br>
              <a:rPr lang="en-GB" dirty="0"/>
            </a:br>
            <a:r>
              <a:rPr lang="en-GB" dirty="0"/>
              <a:t>2. Section Two Title</a:t>
            </a:r>
            <a:br>
              <a:rPr lang="en-GB" dirty="0"/>
            </a:br>
            <a:r>
              <a:rPr lang="en-GB" dirty="0"/>
              <a:t>3. Section Three Title</a:t>
            </a:r>
            <a:br>
              <a:rPr lang="en-GB" dirty="0"/>
            </a:br>
            <a:r>
              <a:rPr lang="en-GB" dirty="0"/>
              <a:t>4. Section Four Title</a:t>
            </a:r>
            <a:br>
              <a:rPr lang="en-GB" dirty="0"/>
            </a:br>
            <a:r>
              <a:rPr lang="en-GB" dirty="0"/>
              <a:t>5. Section Five Title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6"/>
            <a:ext cx="7049956" cy="16699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Section Title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33440" y="427819"/>
            <a:ext cx="294296" cy="322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8CC404-F1A9-674C-885A-C74BD012CF07}"/>
              </a:ext>
            </a:extLst>
          </p:cNvPr>
          <p:cNvCxnSpPr/>
          <p:nvPr userDrawn="1"/>
        </p:nvCxnSpPr>
        <p:spPr>
          <a:xfrm>
            <a:off x="2750180" y="2701319"/>
            <a:ext cx="6910351" cy="0"/>
          </a:xfrm>
          <a:prstGeom prst="line">
            <a:avLst/>
          </a:prstGeom>
          <a:ln>
            <a:solidFill>
              <a:srgbClr val="FF79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4D31ECD-E107-1E49-A68D-F6C84E5736F7}"/>
              </a:ext>
            </a:extLst>
          </p:cNvPr>
          <p:cNvCxnSpPr/>
          <p:nvPr userDrawn="1"/>
        </p:nvCxnSpPr>
        <p:spPr>
          <a:xfrm>
            <a:off x="2750180" y="3449940"/>
            <a:ext cx="6910351" cy="0"/>
          </a:xfrm>
          <a:prstGeom prst="line">
            <a:avLst/>
          </a:prstGeom>
          <a:ln>
            <a:solidFill>
              <a:srgbClr val="FF79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98E28EF-0B39-244A-B2C0-002E73765E6C}"/>
              </a:ext>
            </a:extLst>
          </p:cNvPr>
          <p:cNvCxnSpPr/>
          <p:nvPr userDrawn="1"/>
        </p:nvCxnSpPr>
        <p:spPr>
          <a:xfrm>
            <a:off x="2750180" y="4209613"/>
            <a:ext cx="6910351" cy="0"/>
          </a:xfrm>
          <a:prstGeom prst="line">
            <a:avLst/>
          </a:prstGeom>
          <a:ln>
            <a:solidFill>
              <a:srgbClr val="FF79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F57B40D-4CF0-7749-9710-216AB3BBF499}"/>
              </a:ext>
            </a:extLst>
          </p:cNvPr>
          <p:cNvCxnSpPr/>
          <p:nvPr userDrawn="1"/>
        </p:nvCxnSpPr>
        <p:spPr>
          <a:xfrm>
            <a:off x="2750180" y="4963470"/>
            <a:ext cx="6910351" cy="0"/>
          </a:xfrm>
          <a:prstGeom prst="line">
            <a:avLst/>
          </a:prstGeom>
          <a:ln>
            <a:solidFill>
              <a:srgbClr val="FF79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22BDE61-1798-DC4F-A069-2740A53097C2}"/>
              </a:ext>
            </a:extLst>
          </p:cNvPr>
          <p:cNvCxnSpPr/>
          <p:nvPr userDrawn="1"/>
        </p:nvCxnSpPr>
        <p:spPr>
          <a:xfrm>
            <a:off x="2750180" y="5717326"/>
            <a:ext cx="6910351" cy="0"/>
          </a:xfrm>
          <a:prstGeom prst="line">
            <a:avLst/>
          </a:prstGeom>
          <a:ln>
            <a:solidFill>
              <a:srgbClr val="FF79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833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284115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7411" y="2017264"/>
            <a:ext cx="9088083" cy="4069429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300" u="none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1. Section One Title</a:t>
            </a:r>
            <a:br>
              <a:rPr lang="en-GB" dirty="0"/>
            </a:br>
            <a:r>
              <a:rPr lang="en-GB" dirty="0"/>
              <a:t>2. Section Two Title</a:t>
            </a:r>
            <a:br>
              <a:rPr lang="en-GB" dirty="0"/>
            </a:br>
            <a:r>
              <a:rPr lang="en-GB" dirty="0"/>
              <a:t>3. Section Three Title</a:t>
            </a:r>
            <a:br>
              <a:rPr lang="en-GB" dirty="0"/>
            </a:br>
            <a:r>
              <a:rPr lang="en-GB" dirty="0"/>
              <a:t>4. Section Four Title</a:t>
            </a:r>
            <a:br>
              <a:rPr lang="en-GB" dirty="0"/>
            </a:br>
            <a:r>
              <a:rPr lang="en-GB" dirty="0"/>
              <a:t>5. Section Five Title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6"/>
            <a:ext cx="7049956" cy="16699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8CC404-F1A9-674C-885A-C74BD012CF07}"/>
              </a:ext>
            </a:extLst>
          </p:cNvPr>
          <p:cNvCxnSpPr/>
          <p:nvPr userDrawn="1"/>
        </p:nvCxnSpPr>
        <p:spPr>
          <a:xfrm>
            <a:off x="2750180" y="2701319"/>
            <a:ext cx="6910351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4D31ECD-E107-1E49-A68D-F6C84E5736F7}"/>
              </a:ext>
            </a:extLst>
          </p:cNvPr>
          <p:cNvCxnSpPr/>
          <p:nvPr userDrawn="1"/>
        </p:nvCxnSpPr>
        <p:spPr>
          <a:xfrm>
            <a:off x="2750180" y="3449940"/>
            <a:ext cx="6910351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98E28EF-0B39-244A-B2C0-002E73765E6C}"/>
              </a:ext>
            </a:extLst>
          </p:cNvPr>
          <p:cNvCxnSpPr/>
          <p:nvPr userDrawn="1"/>
        </p:nvCxnSpPr>
        <p:spPr>
          <a:xfrm>
            <a:off x="2750180" y="4209613"/>
            <a:ext cx="6910351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F57B40D-4CF0-7749-9710-216AB3BBF499}"/>
              </a:ext>
            </a:extLst>
          </p:cNvPr>
          <p:cNvCxnSpPr/>
          <p:nvPr userDrawn="1"/>
        </p:nvCxnSpPr>
        <p:spPr>
          <a:xfrm>
            <a:off x="2750180" y="4963470"/>
            <a:ext cx="6910351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22BDE61-1798-DC4F-A069-2740A53097C2}"/>
              </a:ext>
            </a:extLst>
          </p:cNvPr>
          <p:cNvCxnSpPr/>
          <p:nvPr userDrawn="1"/>
        </p:nvCxnSpPr>
        <p:spPr>
          <a:xfrm>
            <a:off x="2750180" y="5717326"/>
            <a:ext cx="6910351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446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7411" y="2017264"/>
            <a:ext cx="9088083" cy="4069429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3300" u="none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1. Section One Title</a:t>
            </a:r>
            <a:br>
              <a:rPr lang="en-GB" dirty="0"/>
            </a:br>
            <a:r>
              <a:rPr lang="en-GB" dirty="0"/>
              <a:t>2. Section Two Title</a:t>
            </a:r>
            <a:br>
              <a:rPr lang="en-GB" dirty="0"/>
            </a:br>
            <a:r>
              <a:rPr lang="en-GB" dirty="0"/>
              <a:t>3. Section Three Title</a:t>
            </a:r>
            <a:br>
              <a:rPr lang="en-GB" dirty="0"/>
            </a:br>
            <a:r>
              <a:rPr lang="en-GB" dirty="0"/>
              <a:t>4. Section Four Title</a:t>
            </a:r>
            <a:br>
              <a:rPr lang="en-GB" dirty="0"/>
            </a:br>
            <a:r>
              <a:rPr lang="en-GB" dirty="0"/>
              <a:t>5. Section Five Title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6"/>
            <a:ext cx="7049956" cy="16699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8CC404-F1A9-674C-885A-C74BD012CF07}"/>
              </a:ext>
            </a:extLst>
          </p:cNvPr>
          <p:cNvCxnSpPr/>
          <p:nvPr userDrawn="1"/>
        </p:nvCxnSpPr>
        <p:spPr>
          <a:xfrm>
            <a:off x="2750180" y="2701319"/>
            <a:ext cx="6910351" cy="0"/>
          </a:xfrm>
          <a:prstGeom prst="line">
            <a:avLst/>
          </a:prstGeom>
          <a:ln>
            <a:solidFill>
              <a:srgbClr val="7BB9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4D31ECD-E107-1E49-A68D-F6C84E5736F7}"/>
              </a:ext>
            </a:extLst>
          </p:cNvPr>
          <p:cNvCxnSpPr/>
          <p:nvPr userDrawn="1"/>
        </p:nvCxnSpPr>
        <p:spPr>
          <a:xfrm>
            <a:off x="2750180" y="3449940"/>
            <a:ext cx="6910351" cy="0"/>
          </a:xfrm>
          <a:prstGeom prst="line">
            <a:avLst/>
          </a:prstGeom>
          <a:ln>
            <a:solidFill>
              <a:srgbClr val="7BB9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98E28EF-0B39-244A-B2C0-002E73765E6C}"/>
              </a:ext>
            </a:extLst>
          </p:cNvPr>
          <p:cNvCxnSpPr/>
          <p:nvPr userDrawn="1"/>
        </p:nvCxnSpPr>
        <p:spPr>
          <a:xfrm>
            <a:off x="2750180" y="4209613"/>
            <a:ext cx="6910351" cy="0"/>
          </a:xfrm>
          <a:prstGeom prst="line">
            <a:avLst/>
          </a:prstGeom>
          <a:ln>
            <a:solidFill>
              <a:srgbClr val="7BB9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F57B40D-4CF0-7749-9710-216AB3BBF499}"/>
              </a:ext>
            </a:extLst>
          </p:cNvPr>
          <p:cNvCxnSpPr/>
          <p:nvPr userDrawn="1"/>
        </p:nvCxnSpPr>
        <p:spPr>
          <a:xfrm>
            <a:off x="2750180" y="4963470"/>
            <a:ext cx="6910351" cy="0"/>
          </a:xfrm>
          <a:prstGeom prst="line">
            <a:avLst/>
          </a:prstGeom>
          <a:ln>
            <a:solidFill>
              <a:srgbClr val="7BB9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22BDE61-1798-DC4F-A069-2740A53097C2}"/>
              </a:ext>
            </a:extLst>
          </p:cNvPr>
          <p:cNvCxnSpPr/>
          <p:nvPr userDrawn="1"/>
        </p:nvCxnSpPr>
        <p:spPr>
          <a:xfrm>
            <a:off x="2750180" y="5717326"/>
            <a:ext cx="6910351" cy="0"/>
          </a:xfrm>
          <a:prstGeom prst="line">
            <a:avLst/>
          </a:prstGeom>
          <a:ln>
            <a:solidFill>
              <a:srgbClr val="7BB9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466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7412" y="513576"/>
            <a:ext cx="7545544" cy="548237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Our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</a:t>
            </a:r>
            <a:r>
              <a:rPr lang="en-GB" dirty="0"/>
              <a:t> </a:t>
            </a:r>
            <a:r>
              <a:rPr lang="en-GB" dirty="0" err="1"/>
              <a:t>rud</a:t>
            </a:r>
            <a:r>
              <a:rPr lang="en-GB" dirty="0"/>
              <a:t> </a:t>
            </a:r>
            <a:r>
              <a:rPr lang="en-GB" dirty="0" err="1"/>
              <a:t>ndsknfgio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6"/>
            <a:ext cx="1391304" cy="152463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</p:spTree>
    <p:extLst>
      <p:ext uri="{BB962C8B-B14F-4D97-AF65-F5344CB8AC3E}">
        <p14:creationId xmlns:p14="http://schemas.microsoft.com/office/powerpoint/2010/main" val="54161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7412" y="513576"/>
            <a:ext cx="7545544" cy="548237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Our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</a:t>
            </a:r>
            <a:r>
              <a:rPr lang="en-GB" dirty="0"/>
              <a:t> </a:t>
            </a:r>
            <a:r>
              <a:rPr lang="en-GB" dirty="0" err="1"/>
              <a:t>rud</a:t>
            </a:r>
            <a:r>
              <a:rPr lang="en-GB" dirty="0"/>
              <a:t> </a:t>
            </a:r>
            <a:r>
              <a:rPr lang="en-GB" dirty="0" err="1"/>
              <a:t>ndsknfgio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6"/>
            <a:ext cx="1391304" cy="152463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</p:spTree>
    <p:extLst>
      <p:ext uri="{BB962C8B-B14F-4D97-AF65-F5344CB8AC3E}">
        <p14:creationId xmlns:p14="http://schemas.microsoft.com/office/powerpoint/2010/main" val="394464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7412" y="513576"/>
            <a:ext cx="7545544" cy="3773079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Our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</a:t>
            </a:r>
            <a:r>
              <a:rPr lang="en-GB" dirty="0"/>
              <a:t> </a:t>
            </a:r>
            <a:r>
              <a:rPr lang="en-GB" dirty="0" err="1"/>
              <a:t>rud</a:t>
            </a:r>
            <a:r>
              <a:rPr lang="en-GB" dirty="0"/>
              <a:t> </a:t>
            </a:r>
            <a:r>
              <a:rPr lang="en-GB" dirty="0" err="1"/>
              <a:t>ndsknfgio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6"/>
            <a:ext cx="1391304" cy="152463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</p:spTree>
    <p:extLst>
      <p:ext uri="{BB962C8B-B14F-4D97-AF65-F5344CB8AC3E}">
        <p14:creationId xmlns:p14="http://schemas.microsoft.com/office/powerpoint/2010/main" val="673317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7412" y="513576"/>
            <a:ext cx="6191048" cy="314402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Our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6"/>
            <a:ext cx="1391304" cy="152463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C406759-2FC2-934C-B404-460504F6F91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317411" y="4197168"/>
            <a:ext cx="7545543" cy="232684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5809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7412" y="513577"/>
            <a:ext cx="6152137" cy="2787342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Our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6"/>
            <a:ext cx="1391304" cy="152463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C406759-2FC2-934C-B404-460504F6F91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317411" y="4197168"/>
            <a:ext cx="7545543" cy="232684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5400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sitting at a table with laptops&#10;&#10;Description automatically generated with low confidence">
            <a:extLst>
              <a:ext uri="{FF2B5EF4-FFF2-40B4-BE49-F238E27FC236}">
                <a16:creationId xmlns:a16="http://schemas.microsoft.com/office/drawing/2014/main" id="{6B177651-1CD7-D148-A242-E6BD6445B4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283" y="0"/>
            <a:ext cx="11847490" cy="69094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2" y="513576"/>
            <a:ext cx="6494627" cy="314402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200" u="none" spc="-150">
                <a:solidFill>
                  <a:srgbClr val="FF79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Divider Slide Title Here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7BB9CB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833440" y="427819"/>
            <a:ext cx="294295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C406759-2FC2-934C-B404-460504F6F91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825028" y="1949692"/>
            <a:ext cx="2406432" cy="170790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9487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sitting at a table with laptops&#10;&#10;Description automatically generated with low confidence">
            <a:extLst>
              <a:ext uri="{FF2B5EF4-FFF2-40B4-BE49-F238E27FC236}">
                <a16:creationId xmlns:a16="http://schemas.microsoft.com/office/drawing/2014/main" id="{6B177651-1CD7-D148-A242-E6BD6445B4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283" y="0"/>
            <a:ext cx="11847490" cy="69094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2" y="513576"/>
            <a:ext cx="6494627" cy="314402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200" u="none" spc="-15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Divider Slide Title Here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7BB9CB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833440" y="427819"/>
            <a:ext cx="294294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C406759-2FC2-934C-B404-460504F6F91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825028" y="1949692"/>
            <a:ext cx="2406432" cy="170790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1116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sitting at a table with laptops&#10;&#10;Description automatically generated with low confidence">
            <a:extLst>
              <a:ext uri="{FF2B5EF4-FFF2-40B4-BE49-F238E27FC236}">
                <a16:creationId xmlns:a16="http://schemas.microsoft.com/office/drawing/2014/main" id="{6B177651-1CD7-D148-A242-E6BD6445B4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283" y="0"/>
            <a:ext cx="11847490" cy="69094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2" y="513576"/>
            <a:ext cx="6494627" cy="314402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200" u="none" spc="-15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Divider Slide Title Here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7BB9CB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833440" y="427819"/>
            <a:ext cx="294294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C406759-2FC2-934C-B404-460504F6F91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825028" y="1949692"/>
            <a:ext cx="2406432" cy="170790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019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999537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75957B-71E7-C041-9F40-8582554AC1F1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4521" y="1568277"/>
            <a:ext cx="4274288" cy="2787342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u="none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Our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7"/>
            <a:ext cx="1391304" cy="26755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pic>
        <p:nvPicPr>
          <p:cNvPr id="5" name="Picture 4" descr="A group of people in a meeting&#10;&#10;Description automatically generated with low confidence">
            <a:extLst>
              <a:ext uri="{FF2B5EF4-FFF2-40B4-BE49-F238E27FC236}">
                <a16:creationId xmlns:a16="http://schemas.microsoft.com/office/drawing/2014/main" id="{25D30016-CC25-C046-885D-DA9580FDDC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25" y="0"/>
            <a:ext cx="565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01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75957B-71E7-C041-9F40-8582554AC1F1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4521" y="1568277"/>
            <a:ext cx="4274288" cy="2787342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u="none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Our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7"/>
            <a:ext cx="1391304" cy="26755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4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pic>
        <p:nvPicPr>
          <p:cNvPr id="5" name="Picture 4" descr="A group of people in a meeting&#10;&#10;Description automatically generated with low confidence">
            <a:extLst>
              <a:ext uri="{FF2B5EF4-FFF2-40B4-BE49-F238E27FC236}">
                <a16:creationId xmlns:a16="http://schemas.microsoft.com/office/drawing/2014/main" id="{25D30016-CC25-C046-885D-DA9580FDDC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25" y="0"/>
            <a:ext cx="565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83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2" y="1679944"/>
            <a:ext cx="5027334" cy="4316009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u="none" spc="-150">
                <a:solidFill>
                  <a:srgbClr val="FF79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Our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mag.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7"/>
            <a:ext cx="1391304" cy="39514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658DA818-EDD7-1E4C-A3B8-CC2A4B788F3B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102548" y="1679944"/>
            <a:ext cx="4082903" cy="1158949"/>
          </a:xfrm>
        </p:spPr>
        <p:txBody>
          <a:bodyPr lIns="0" tIns="0" rIns="0" bIns="0" numCol="2" spcCol="14400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lvl="0"/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15540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2" y="1679944"/>
            <a:ext cx="5027334" cy="4316009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u="none" spc="-15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Our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mag.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BB9CB"/>
              </a:solidFill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7"/>
            <a:ext cx="1391304" cy="39514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4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658DA818-EDD7-1E4C-A3B8-CC2A4B788F3B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102548" y="1679944"/>
            <a:ext cx="4082903" cy="1158949"/>
          </a:xfrm>
        </p:spPr>
        <p:txBody>
          <a:bodyPr lIns="0" tIns="0" rIns="0" bIns="0" numCol="2" spcCol="14400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lvl="0"/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74645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C9E234C5-41AD-BC4C-805D-BFF4F9B464F7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548" y="1679944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BB9CB"/>
              </a:solidFill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7"/>
            <a:ext cx="1391304" cy="39514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4" cy="322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370908-C5E9-ED4E-B6C0-66FBB3AED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6548" y="2668668"/>
            <a:ext cx="1173125" cy="1007715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93994D-2AC6-E644-A2BF-D43361842C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62938" y="2668668"/>
            <a:ext cx="1234516" cy="914503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AFAF947-D119-2944-A052-C84617CAB7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04801" y="2668668"/>
            <a:ext cx="836565" cy="84007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9E84638-5AC7-D84D-AC1A-6DBCA52623E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01410" y="2656846"/>
            <a:ext cx="910682" cy="914503"/>
          </a:xfrm>
          <a:prstGeom prst="rect">
            <a:avLst/>
          </a:prstGeom>
        </p:spPr>
      </p:pic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C925101-B2A8-4447-A8E7-17D5091B3C5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006547" y="3918097"/>
            <a:ext cx="1906773" cy="62732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F8FF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Title Goes into this text clip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8C428899-F650-0F4D-B9A5-DC0A0DAF8BD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665850" y="3918096"/>
            <a:ext cx="1906773" cy="62732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Title Goes into this text clip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B2084088-A905-F248-AB5D-5FE4FD7B844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383630" y="3918096"/>
            <a:ext cx="1906773" cy="62732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ACF5B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Title Goes into this text clip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85F4EE54-A6EA-A140-80FB-57BE72393F2E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9101410" y="3918096"/>
            <a:ext cx="1906773" cy="62732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FF79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Title Goes into this text clip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7FBEBC38-594B-744A-9763-3A3000B8D85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015223" y="4699500"/>
            <a:ext cx="1906773" cy="1874253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C3EEA7A9-E2BA-F443-93B6-DDE98E58A05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662938" y="4699499"/>
            <a:ext cx="1906773" cy="1874253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FEC54463-BE53-2B4B-9558-7E4A8C89B6CB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364945" y="4699498"/>
            <a:ext cx="1906773" cy="1874253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B4AB01D1-4A95-9745-A51D-DA5A7775E199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9089984" y="4699497"/>
            <a:ext cx="1906773" cy="1874253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601078-79D7-6A47-9C30-441E452B3CAC}"/>
              </a:ext>
            </a:extLst>
          </p:cNvPr>
          <p:cNvCxnSpPr/>
          <p:nvPr userDrawn="1"/>
        </p:nvCxnSpPr>
        <p:spPr>
          <a:xfrm>
            <a:off x="893134" y="3918096"/>
            <a:ext cx="0" cy="2791048"/>
          </a:xfrm>
          <a:prstGeom prst="line">
            <a:avLst/>
          </a:prstGeom>
          <a:ln w="12700">
            <a:solidFill>
              <a:srgbClr val="F8FF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CF61E6A-0B92-6B4E-9CF0-AA1894C8F853}"/>
              </a:ext>
            </a:extLst>
          </p:cNvPr>
          <p:cNvCxnSpPr/>
          <p:nvPr userDrawn="1"/>
        </p:nvCxnSpPr>
        <p:spPr>
          <a:xfrm>
            <a:off x="3533552" y="3918096"/>
            <a:ext cx="0" cy="2791048"/>
          </a:xfrm>
          <a:prstGeom prst="line">
            <a:avLst/>
          </a:prstGeom>
          <a:ln w="12700">
            <a:solidFill>
              <a:srgbClr val="7BB9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1D90E11-8272-8D4A-9725-F0CC1C342507}"/>
              </a:ext>
            </a:extLst>
          </p:cNvPr>
          <p:cNvCxnSpPr/>
          <p:nvPr userDrawn="1"/>
        </p:nvCxnSpPr>
        <p:spPr>
          <a:xfrm>
            <a:off x="6230677" y="3918096"/>
            <a:ext cx="0" cy="2791048"/>
          </a:xfrm>
          <a:prstGeom prst="line">
            <a:avLst/>
          </a:prstGeom>
          <a:ln w="12700">
            <a:solidFill>
              <a:srgbClr val="ACF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3DE4220-D63B-5B4D-B04B-B995BBC863DF}"/>
              </a:ext>
            </a:extLst>
          </p:cNvPr>
          <p:cNvCxnSpPr/>
          <p:nvPr userDrawn="1"/>
        </p:nvCxnSpPr>
        <p:spPr>
          <a:xfrm>
            <a:off x="8959701" y="3918096"/>
            <a:ext cx="0" cy="2791048"/>
          </a:xfrm>
          <a:prstGeom prst="line">
            <a:avLst/>
          </a:prstGeom>
          <a:ln w="12700">
            <a:solidFill>
              <a:srgbClr val="FF79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123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548" y="1679944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BB9CB"/>
              </a:solidFill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7"/>
            <a:ext cx="1391304" cy="39514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4" cy="322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370908-C5E9-ED4E-B6C0-66FBB3AED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6548" y="2668668"/>
            <a:ext cx="1173125" cy="1007714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93994D-2AC6-E644-A2BF-D43361842C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62938" y="2668668"/>
            <a:ext cx="1234516" cy="914503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AFAF947-D119-2944-A052-C84617CAB7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04801" y="2668668"/>
            <a:ext cx="836565" cy="84007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9E84638-5AC7-D84D-AC1A-6DBCA52623E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01410" y="2656846"/>
            <a:ext cx="910682" cy="914503"/>
          </a:xfrm>
          <a:prstGeom prst="rect">
            <a:avLst/>
          </a:prstGeom>
        </p:spPr>
      </p:pic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C925101-B2A8-4447-A8E7-17D5091B3C5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006547" y="3918097"/>
            <a:ext cx="1906773" cy="62732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Title Goes into this text clip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8C428899-F650-0F4D-B9A5-DC0A0DAF8BD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665850" y="3918096"/>
            <a:ext cx="1906773" cy="62732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Title Goes into this text clip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B2084088-A905-F248-AB5D-5FE4FD7B844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383630" y="3918096"/>
            <a:ext cx="1906773" cy="62732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ACF5B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Title Goes into this text clip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85F4EE54-A6EA-A140-80FB-57BE72393F2E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9101410" y="3918096"/>
            <a:ext cx="1906773" cy="62732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FF79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Title Goes into this text clip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7FBEBC38-594B-744A-9763-3A3000B8D85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015223" y="4699500"/>
            <a:ext cx="1906773" cy="1874253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C3EEA7A9-E2BA-F443-93B6-DDE98E58A05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662938" y="4699499"/>
            <a:ext cx="1906773" cy="1874253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FEC54463-BE53-2B4B-9558-7E4A8C89B6CB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364945" y="4699498"/>
            <a:ext cx="1906773" cy="1874253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B4AB01D1-4A95-9745-A51D-DA5A7775E199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9089984" y="4699497"/>
            <a:ext cx="1906773" cy="1874253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100" b="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601078-79D7-6A47-9C30-441E452B3CAC}"/>
              </a:ext>
            </a:extLst>
          </p:cNvPr>
          <p:cNvCxnSpPr/>
          <p:nvPr userDrawn="1"/>
        </p:nvCxnSpPr>
        <p:spPr>
          <a:xfrm>
            <a:off x="893134" y="3918096"/>
            <a:ext cx="0" cy="2791048"/>
          </a:xfrm>
          <a:prstGeom prst="line">
            <a:avLst/>
          </a:prstGeom>
          <a:ln w="12700">
            <a:solidFill>
              <a:srgbClr val="005B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CF61E6A-0B92-6B4E-9CF0-AA1894C8F853}"/>
              </a:ext>
            </a:extLst>
          </p:cNvPr>
          <p:cNvCxnSpPr/>
          <p:nvPr userDrawn="1"/>
        </p:nvCxnSpPr>
        <p:spPr>
          <a:xfrm>
            <a:off x="3533552" y="3918096"/>
            <a:ext cx="0" cy="2791048"/>
          </a:xfrm>
          <a:prstGeom prst="line">
            <a:avLst/>
          </a:prstGeom>
          <a:ln w="12700">
            <a:solidFill>
              <a:srgbClr val="7BB9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1D90E11-8272-8D4A-9725-F0CC1C342507}"/>
              </a:ext>
            </a:extLst>
          </p:cNvPr>
          <p:cNvCxnSpPr/>
          <p:nvPr userDrawn="1"/>
        </p:nvCxnSpPr>
        <p:spPr>
          <a:xfrm>
            <a:off x="6230677" y="3918096"/>
            <a:ext cx="0" cy="2791048"/>
          </a:xfrm>
          <a:prstGeom prst="line">
            <a:avLst/>
          </a:prstGeom>
          <a:ln w="12700">
            <a:solidFill>
              <a:srgbClr val="ACF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3DE4220-D63B-5B4D-B04B-B995BBC863DF}"/>
              </a:ext>
            </a:extLst>
          </p:cNvPr>
          <p:cNvCxnSpPr/>
          <p:nvPr userDrawn="1"/>
        </p:nvCxnSpPr>
        <p:spPr>
          <a:xfrm>
            <a:off x="8959701" y="3918096"/>
            <a:ext cx="0" cy="2791048"/>
          </a:xfrm>
          <a:prstGeom prst="line">
            <a:avLst/>
          </a:prstGeom>
          <a:ln w="12700">
            <a:solidFill>
              <a:srgbClr val="FF79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562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548" y="1679944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BB9CB"/>
              </a:solidFill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7"/>
            <a:ext cx="1391304" cy="39514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4" cy="322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85E0DB7-9C63-E64A-8CDC-0D6174CA42A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006548" y="2842829"/>
            <a:ext cx="4214038" cy="3270892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</a:t>
            </a:r>
            <a:r>
              <a:rPr lang="en-GB" dirty="0"/>
              <a:t> </a:t>
            </a:r>
            <a:r>
              <a:rPr lang="en-GB" dirty="0" err="1"/>
              <a:t>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</a:t>
            </a:r>
            <a:r>
              <a:rPr lang="en-GB" dirty="0" err="1"/>
              <a:t>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.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FD29CE4-ACED-DF48-B58B-456494614433}"/>
              </a:ext>
            </a:extLst>
          </p:cNvPr>
          <p:cNvSpPr/>
          <p:nvPr userDrawn="1"/>
        </p:nvSpPr>
        <p:spPr>
          <a:xfrm>
            <a:off x="6599276" y="0"/>
            <a:ext cx="5162175" cy="6858000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person, sport, athletic game&#10;&#10;Description automatically generated">
            <a:extLst>
              <a:ext uri="{FF2B5EF4-FFF2-40B4-BE49-F238E27FC236}">
                <a16:creationId xmlns:a16="http://schemas.microsoft.com/office/drawing/2014/main" id="{F1CF6490-9436-E042-8DB3-A62F5E4F29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93041" y="838332"/>
            <a:ext cx="4463350" cy="518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02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548" y="1679944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BB9CB"/>
              </a:solidFill>
              <a:highlight>
                <a:srgbClr val="ACF5BD"/>
              </a:highlight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7"/>
            <a:ext cx="1391304" cy="39514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3" cy="322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85E0DB7-9C63-E64A-8CDC-0D6174CA42A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006548" y="2842829"/>
            <a:ext cx="4214038" cy="3270892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</a:t>
            </a:r>
            <a:r>
              <a:rPr lang="en-GB" dirty="0"/>
              <a:t> </a:t>
            </a:r>
            <a:r>
              <a:rPr lang="en-GB" dirty="0" err="1"/>
              <a:t>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</a:t>
            </a:r>
            <a:r>
              <a:rPr lang="en-GB" dirty="0" err="1"/>
              <a:t>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.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FD29CE4-ACED-DF48-B58B-456494614433}"/>
              </a:ext>
            </a:extLst>
          </p:cNvPr>
          <p:cNvSpPr/>
          <p:nvPr userDrawn="1"/>
        </p:nvSpPr>
        <p:spPr>
          <a:xfrm>
            <a:off x="6599276" y="0"/>
            <a:ext cx="5162175" cy="6858000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person, sport, athletic game&#10;&#10;Description automatically generated">
            <a:extLst>
              <a:ext uri="{FF2B5EF4-FFF2-40B4-BE49-F238E27FC236}">
                <a16:creationId xmlns:a16="http://schemas.microsoft.com/office/drawing/2014/main" id="{F1CF6490-9436-E042-8DB3-A62F5E4F29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93041" y="838332"/>
            <a:ext cx="4463350" cy="518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17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Page Templat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18E5027-280D-9740-92DB-3C0E9EDD67EF}"/>
              </a:ext>
            </a:extLst>
          </p:cNvPr>
          <p:cNvSpPr/>
          <p:nvPr userDrawn="1"/>
        </p:nvSpPr>
        <p:spPr>
          <a:xfrm>
            <a:off x="5162176" y="0"/>
            <a:ext cx="6595420" cy="6858000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FD29CE4-ACED-DF48-B58B-456494614433}"/>
              </a:ext>
            </a:extLst>
          </p:cNvPr>
          <p:cNvSpPr/>
          <p:nvPr userDrawn="1"/>
        </p:nvSpPr>
        <p:spPr>
          <a:xfrm>
            <a:off x="0" y="0"/>
            <a:ext cx="5162175" cy="6858000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4731" y="1679944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FF79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BB9CB"/>
              </a:solidFill>
              <a:highlight>
                <a:srgbClr val="ACF5BD"/>
              </a:highlight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54731" y="604317"/>
            <a:ext cx="1391304" cy="39514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3" cy="322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85E0DB7-9C63-E64A-8CDC-0D6174CA42A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54731" y="2842829"/>
            <a:ext cx="4214038" cy="3270892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</a:t>
            </a:r>
            <a:r>
              <a:rPr lang="en-GB" dirty="0"/>
              <a:t> </a:t>
            </a:r>
            <a:r>
              <a:rPr lang="en-GB" dirty="0" err="1"/>
              <a:t>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</a:t>
            </a:r>
            <a:r>
              <a:rPr lang="en-GB" dirty="0" err="1"/>
              <a:t>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CF6490-9436-E042-8DB3-A62F5E4F29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825" y="1097399"/>
            <a:ext cx="4463350" cy="466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71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18E5027-280D-9740-92DB-3C0E9EDD67EF}"/>
              </a:ext>
            </a:extLst>
          </p:cNvPr>
          <p:cNvSpPr/>
          <p:nvPr userDrawn="1"/>
        </p:nvSpPr>
        <p:spPr>
          <a:xfrm>
            <a:off x="5162176" y="0"/>
            <a:ext cx="6595420" cy="6858000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4731" y="1679944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BB9CB"/>
              </a:solidFill>
              <a:highlight>
                <a:srgbClr val="ACF5BD"/>
              </a:highlight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54731" y="604317"/>
            <a:ext cx="1391304" cy="39514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3" cy="322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85E0DB7-9C63-E64A-8CDC-0D6174CA42A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54731" y="2842829"/>
            <a:ext cx="4214038" cy="3270892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</a:t>
            </a:r>
            <a:r>
              <a:rPr lang="en-GB" dirty="0"/>
              <a:t> </a:t>
            </a:r>
            <a:r>
              <a:rPr lang="en-GB" dirty="0" err="1"/>
              <a:t>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</a:t>
            </a:r>
            <a:r>
              <a:rPr lang="en-GB" dirty="0" err="1"/>
              <a:t>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CF6490-9436-E042-8DB3-A62F5E4F29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825" y="1097399"/>
            <a:ext cx="4463350" cy="466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33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298535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18E5027-280D-9740-92DB-3C0E9EDD67EF}"/>
              </a:ext>
            </a:extLst>
          </p:cNvPr>
          <p:cNvSpPr/>
          <p:nvPr userDrawn="1"/>
        </p:nvSpPr>
        <p:spPr>
          <a:xfrm>
            <a:off x="0" y="0"/>
            <a:ext cx="11757596" cy="6858000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294185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294185"/>
            <a:ext cx="425790" cy="3563816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BB9CB"/>
              </a:solidFill>
              <a:highlight>
                <a:srgbClr val="ACF5BD"/>
              </a:highlight>
            </a:endParaRP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98D3151-C00F-FA49-808F-049849E2F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73308" y="488593"/>
            <a:ext cx="2132469" cy="1146794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27F7499E-5474-9540-8925-868E26D8C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454" y="5035080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010D776-7F4A-D645-B6FB-054CEE9521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1454" y="5797063"/>
            <a:ext cx="5315592" cy="21687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Galway City  |  Mayo  |  Connemara  |  </a:t>
            </a:r>
            <a:r>
              <a:rPr lang="en-GB" dirty="0" err="1"/>
              <a:t>Mountbellew</a:t>
            </a:r>
            <a:r>
              <a:rPr lang="en-GB" dirty="0"/>
              <a:t>  |  Letterkenny  |  </a:t>
            </a:r>
            <a:r>
              <a:rPr lang="en-GB" dirty="0" err="1"/>
              <a:t>Killybegs</a:t>
            </a:r>
            <a:r>
              <a:rPr lang="en-GB" dirty="0"/>
              <a:t>  |  Sligo</a:t>
            </a:r>
          </a:p>
        </p:txBody>
      </p:sp>
    </p:spTree>
    <p:extLst>
      <p:ext uri="{BB962C8B-B14F-4D97-AF65-F5344CB8AC3E}">
        <p14:creationId xmlns:p14="http://schemas.microsoft.com/office/powerpoint/2010/main" val="202545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18E5027-280D-9740-92DB-3C0E9EDD67EF}"/>
              </a:ext>
            </a:extLst>
          </p:cNvPr>
          <p:cNvSpPr/>
          <p:nvPr userDrawn="1"/>
        </p:nvSpPr>
        <p:spPr>
          <a:xfrm>
            <a:off x="0" y="0"/>
            <a:ext cx="11757596" cy="6858000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294185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294185"/>
            <a:ext cx="425790" cy="3563816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BB9CB"/>
              </a:solidFill>
              <a:highlight>
                <a:srgbClr val="ACF5BD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D3151-C00F-FA49-808F-049849E2F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73308" y="488593"/>
            <a:ext cx="2132468" cy="1146794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27F7499E-5474-9540-8925-868E26D8C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454" y="5035080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010D776-7F4A-D645-B6FB-054CEE9521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1454" y="5797063"/>
            <a:ext cx="5315592" cy="21687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Galway City  |  Mayo  |  Connemara  |  </a:t>
            </a:r>
            <a:r>
              <a:rPr lang="en-GB" dirty="0" err="1"/>
              <a:t>Mountbellew</a:t>
            </a:r>
            <a:r>
              <a:rPr lang="en-GB" dirty="0"/>
              <a:t>  |  Letterkenny  |  </a:t>
            </a:r>
            <a:r>
              <a:rPr lang="en-GB" dirty="0" err="1"/>
              <a:t>Killybegs</a:t>
            </a:r>
            <a:r>
              <a:rPr lang="en-GB" dirty="0"/>
              <a:t>  |  Sligo</a:t>
            </a:r>
          </a:p>
        </p:txBody>
      </p:sp>
    </p:spTree>
    <p:extLst>
      <p:ext uri="{BB962C8B-B14F-4D97-AF65-F5344CB8AC3E}">
        <p14:creationId xmlns:p14="http://schemas.microsoft.com/office/powerpoint/2010/main" val="3888092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18E5027-280D-9740-92DB-3C0E9EDD67EF}"/>
              </a:ext>
            </a:extLst>
          </p:cNvPr>
          <p:cNvSpPr/>
          <p:nvPr userDrawn="1"/>
        </p:nvSpPr>
        <p:spPr>
          <a:xfrm>
            <a:off x="0" y="0"/>
            <a:ext cx="11757596" cy="6858000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294185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294185"/>
            <a:ext cx="425790" cy="3563816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BB9CB"/>
              </a:solidFill>
              <a:highlight>
                <a:srgbClr val="ACF5BD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D3151-C00F-FA49-808F-049849E2F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73308" y="488593"/>
            <a:ext cx="2132468" cy="1146793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27F7499E-5474-9540-8925-868E26D8C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454" y="5035080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010D776-7F4A-D645-B6FB-054CEE9521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1454" y="5797063"/>
            <a:ext cx="5315592" cy="21687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Galway City  |  Mayo  |  Connemara  |  </a:t>
            </a:r>
            <a:r>
              <a:rPr lang="en-GB" dirty="0" err="1"/>
              <a:t>Mountbellew</a:t>
            </a:r>
            <a:r>
              <a:rPr lang="en-GB" dirty="0"/>
              <a:t>  |  Letterkenny  |  </a:t>
            </a:r>
            <a:r>
              <a:rPr lang="en-GB" dirty="0" err="1"/>
              <a:t>Killybegs</a:t>
            </a:r>
            <a:r>
              <a:rPr lang="en-GB" dirty="0"/>
              <a:t>  |  Sligo</a:t>
            </a:r>
          </a:p>
        </p:txBody>
      </p:sp>
    </p:spTree>
    <p:extLst>
      <p:ext uri="{BB962C8B-B14F-4D97-AF65-F5344CB8AC3E}">
        <p14:creationId xmlns:p14="http://schemas.microsoft.com/office/powerpoint/2010/main" val="40803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18E5027-280D-9740-92DB-3C0E9EDD67EF}"/>
              </a:ext>
            </a:extLst>
          </p:cNvPr>
          <p:cNvSpPr/>
          <p:nvPr userDrawn="1"/>
        </p:nvSpPr>
        <p:spPr>
          <a:xfrm>
            <a:off x="0" y="0"/>
            <a:ext cx="11757596" cy="6858000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294185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294185"/>
            <a:ext cx="425790" cy="3563816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BB9CB"/>
              </a:solidFill>
              <a:highlight>
                <a:srgbClr val="ACF5BD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D3151-C00F-FA49-808F-049849E2F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73309" y="488593"/>
            <a:ext cx="2132466" cy="1146793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27F7499E-5474-9540-8925-868E26D8C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454" y="5035080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FF79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010D776-7F4A-D645-B6FB-054CEE9521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1454" y="5797063"/>
            <a:ext cx="5315592" cy="21687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FF79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Galway City  |  Mayo  |  Connemara  |  </a:t>
            </a:r>
            <a:r>
              <a:rPr lang="en-GB" dirty="0" err="1"/>
              <a:t>Mountbellew</a:t>
            </a:r>
            <a:r>
              <a:rPr lang="en-GB" dirty="0"/>
              <a:t>  |  Letterkenny  |  </a:t>
            </a:r>
            <a:r>
              <a:rPr lang="en-GB" dirty="0" err="1"/>
              <a:t>Killybegs</a:t>
            </a:r>
            <a:r>
              <a:rPr lang="en-GB" dirty="0"/>
              <a:t>  |  Sligo</a:t>
            </a:r>
          </a:p>
        </p:txBody>
      </p:sp>
    </p:spTree>
    <p:extLst>
      <p:ext uri="{BB962C8B-B14F-4D97-AF65-F5344CB8AC3E}">
        <p14:creationId xmlns:p14="http://schemas.microsoft.com/office/powerpoint/2010/main" val="3893753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empla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18E5027-280D-9740-92DB-3C0E9EDD67EF}"/>
              </a:ext>
            </a:extLst>
          </p:cNvPr>
          <p:cNvSpPr/>
          <p:nvPr userDrawn="1"/>
        </p:nvSpPr>
        <p:spPr>
          <a:xfrm>
            <a:off x="0" y="0"/>
            <a:ext cx="11757596" cy="6858000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294185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294185"/>
            <a:ext cx="425790" cy="3563816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BB9CB"/>
              </a:solidFill>
              <a:highlight>
                <a:srgbClr val="ACF5BD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D3151-C00F-FA49-808F-049849E2F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73309" y="488593"/>
            <a:ext cx="2132466" cy="1146792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27F7499E-5474-9540-8925-868E26D8C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454" y="5035080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010D776-7F4A-D645-B6FB-054CEE9521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1454" y="5797063"/>
            <a:ext cx="5315592" cy="21687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Galway City  |  Mayo  |  Connemara  |  </a:t>
            </a:r>
            <a:r>
              <a:rPr lang="en-GB" dirty="0" err="1"/>
              <a:t>Mountbellew</a:t>
            </a:r>
            <a:r>
              <a:rPr lang="en-GB" dirty="0"/>
              <a:t>  |  Letterkenny  |  </a:t>
            </a:r>
            <a:r>
              <a:rPr lang="en-GB" dirty="0" err="1"/>
              <a:t>Killybegs</a:t>
            </a:r>
            <a:r>
              <a:rPr lang="en-GB" dirty="0"/>
              <a:t>  |  Sligo</a:t>
            </a:r>
          </a:p>
        </p:txBody>
      </p:sp>
    </p:spTree>
    <p:extLst>
      <p:ext uri="{BB962C8B-B14F-4D97-AF65-F5344CB8AC3E}">
        <p14:creationId xmlns:p14="http://schemas.microsoft.com/office/powerpoint/2010/main" val="577844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empla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18E5027-280D-9740-92DB-3C0E9EDD67EF}"/>
              </a:ext>
            </a:extLst>
          </p:cNvPr>
          <p:cNvSpPr/>
          <p:nvPr userDrawn="1"/>
        </p:nvSpPr>
        <p:spPr>
          <a:xfrm>
            <a:off x="0" y="0"/>
            <a:ext cx="11757596" cy="6858000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294185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91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294185"/>
            <a:ext cx="425790" cy="3563816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BB9CB"/>
              </a:solidFill>
              <a:highlight>
                <a:srgbClr val="ACF5BD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D3151-C00F-FA49-808F-049849E2F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73310" y="488593"/>
            <a:ext cx="2132464" cy="1146792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27F7499E-5474-9540-8925-868E26D8C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454" y="5035080"/>
            <a:ext cx="4586177" cy="62732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010D776-7F4A-D645-B6FB-054CEE9521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1454" y="5797063"/>
            <a:ext cx="5315592" cy="21687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Galway City  |  Mayo  |  Connemara  |  </a:t>
            </a:r>
            <a:r>
              <a:rPr lang="en-GB" dirty="0" err="1"/>
              <a:t>Mountbellew</a:t>
            </a:r>
            <a:r>
              <a:rPr lang="en-GB" dirty="0"/>
              <a:t>  |  Letterkenny  |  </a:t>
            </a:r>
            <a:r>
              <a:rPr lang="en-GB" dirty="0" err="1"/>
              <a:t>Killybegs</a:t>
            </a:r>
            <a:r>
              <a:rPr lang="en-GB" dirty="0"/>
              <a:t>  |  Sligo</a:t>
            </a:r>
          </a:p>
        </p:txBody>
      </p:sp>
    </p:spTree>
    <p:extLst>
      <p:ext uri="{BB962C8B-B14F-4D97-AF65-F5344CB8AC3E}">
        <p14:creationId xmlns:p14="http://schemas.microsoft.com/office/powerpoint/2010/main" val="3227458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7959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5077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28244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3828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605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DDC82-77CC-4DC9-9EAE-7F18CB0C03AA}" type="datetimeFigureOut">
              <a:rPr lang="en-IE" smtClean="0"/>
              <a:t>28/11/2023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2B65A-7DAD-4301-A30A-769E1DE0F67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5218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4ABF38-DA5A-D347-A148-C44CAE559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0EA475-38F4-5545-A062-A347C38E8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D687B-FC81-7E44-94FB-1E4E13EE2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D1E78-81D4-B94E-B52E-D499FAE80EB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094AF-E6B8-D542-B554-B9BB5331F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AEF49-CFC8-3F47-AE35-D1C2A0567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D4D7-D00C-724C-8A2F-2511BCCFC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4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tsligo.ie/wp-content/uploads/2016/11/Merged-evacuation-plans.pdf" TargetMode="Externa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hyperlink" Target="https://www.gov.ie/en/publication/3361b-public-health-updates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3.m4a"/><Relationship Id="rId7" Type="http://schemas.openxmlformats.org/officeDocument/2006/relationships/image" Target="../media/image4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4.m4a"/><Relationship Id="rId7" Type="http://schemas.openxmlformats.org/officeDocument/2006/relationships/image" Target="../media/image45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tsligo.ie/health-and-safety/" TargetMode="External"/><Relationship Id="rId5" Type="http://schemas.openxmlformats.org/officeDocument/2006/relationships/hyperlink" Target="https://www.itsligo.ie/wp-content/uploads/2023/08/104059-ATU-Student-Guide-2022-23-WEB-AW.pdf" TargetMode="Externa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.m4a"/><Relationship Id="rId7" Type="http://schemas.openxmlformats.org/officeDocument/2006/relationships/image" Target="../media/image29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ealthandsafety@atu.i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F678A549-18BE-4F2E-80F6-E86C98A0E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54409" y="72581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80137-1505-407B-8824-D849D532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5317240"/>
            <a:ext cx="12191981" cy="74483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ATU H&amp;S Preliminary Induction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285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4FB99-6030-4071-90A6-908B43E3B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2" y="0"/>
            <a:ext cx="121694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6636F-4DDB-4697-9408-D8F559889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32" y="69098"/>
            <a:ext cx="10515600" cy="758951"/>
          </a:xfrm>
        </p:spPr>
        <p:txBody>
          <a:bodyPr/>
          <a:lstStyle/>
          <a:p>
            <a:r>
              <a:rPr lang="en-IE" b="1" dirty="0">
                <a:solidFill>
                  <a:srgbClr val="FF791E"/>
                </a:solidFill>
              </a:rPr>
              <a:t>Fire &amp; Emergency Procedures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E31FF-A112-4582-8433-AEF38E2D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7475"/>
            <a:ext cx="10515600" cy="4351338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1A79"/>
              </a:solidFill>
            </a:endParaRPr>
          </a:p>
          <a:p>
            <a:endParaRPr lang="en-US" dirty="0">
              <a:solidFill>
                <a:srgbClr val="001A79"/>
              </a:solidFill>
            </a:endParaRPr>
          </a:p>
          <a:p>
            <a:endParaRPr lang="en-US" dirty="0">
              <a:solidFill>
                <a:srgbClr val="001A79"/>
              </a:solidFill>
            </a:endParaRPr>
          </a:p>
          <a:p>
            <a:endParaRPr lang="en-US" dirty="0">
              <a:solidFill>
                <a:srgbClr val="001A79"/>
              </a:solidFill>
            </a:endParaRPr>
          </a:p>
          <a:p>
            <a:endParaRPr lang="en-US" dirty="0">
              <a:solidFill>
                <a:srgbClr val="001A7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52CAB-06BD-9779-71F6-F8CFAE33A5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9" t="1868" r="842" b="1894"/>
          <a:stretch/>
        </p:blipFill>
        <p:spPr>
          <a:xfrm>
            <a:off x="637032" y="789492"/>
            <a:ext cx="8464297" cy="5279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46A8F0-C08C-4967-05DD-DA3D64233D4B}"/>
              </a:ext>
            </a:extLst>
          </p:cNvPr>
          <p:cNvSpPr txBox="1"/>
          <p:nvPr/>
        </p:nvSpPr>
        <p:spPr>
          <a:xfrm>
            <a:off x="9272016" y="1119187"/>
            <a:ext cx="235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5"/>
              </a:rPr>
              <a:t>Evacuation Plans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8673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4FB99-6030-4071-90A6-908B43E3B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1" y="0"/>
            <a:ext cx="121694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6636F-4DDB-4697-9408-D8F55988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FF791E"/>
                </a:solidFill>
              </a:rPr>
              <a:t>Fire Prevention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E31FF-A112-4582-8433-AEF38E2D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7475"/>
            <a:ext cx="9655629" cy="533989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1A79"/>
                </a:solidFill>
              </a:rPr>
              <a:t>Students have an important role to play in preventing the outbreak and spread of fire as follows: </a:t>
            </a:r>
          </a:p>
          <a:p>
            <a:pPr lvl="1"/>
            <a:r>
              <a:rPr lang="en-US" dirty="0">
                <a:solidFill>
                  <a:srgbClr val="001A79"/>
                </a:solidFill>
              </a:rPr>
              <a:t>Place all litter in bins provided </a:t>
            </a:r>
          </a:p>
          <a:p>
            <a:pPr lvl="1"/>
            <a:r>
              <a:rPr lang="en-US" dirty="0">
                <a:solidFill>
                  <a:srgbClr val="001A79"/>
                </a:solidFill>
              </a:rPr>
              <a:t>Schoolbags must never be stored in corridors or lobbies. Place all schoolbags in lockers provided </a:t>
            </a:r>
          </a:p>
          <a:p>
            <a:pPr lvl="1"/>
            <a:r>
              <a:rPr lang="en-US" dirty="0">
                <a:solidFill>
                  <a:srgbClr val="001A79"/>
                </a:solidFill>
              </a:rPr>
              <a:t>Smoking/ Vaping  which includes e – cigarettes is not permitted in any part of the building or grounds other than in the designated smoking areas. </a:t>
            </a:r>
          </a:p>
          <a:p>
            <a:pPr lvl="1"/>
            <a:r>
              <a:rPr lang="en-US" dirty="0">
                <a:solidFill>
                  <a:srgbClr val="001A79"/>
                </a:solidFill>
              </a:rPr>
              <a:t>Always follow laboratory rules when operating equipment including gas, sparks, or naked flames. </a:t>
            </a:r>
          </a:p>
          <a:p>
            <a:pPr lvl="1"/>
            <a:r>
              <a:rPr lang="en-US" dirty="0">
                <a:solidFill>
                  <a:srgbClr val="001A79"/>
                </a:solidFill>
              </a:rPr>
              <a:t>Food and drinks only to be consumed in designated dinning areas. </a:t>
            </a:r>
          </a:p>
          <a:p>
            <a:pPr lvl="1"/>
            <a:r>
              <a:rPr lang="en-US" dirty="0">
                <a:solidFill>
                  <a:srgbClr val="001A79"/>
                </a:solidFill>
              </a:rPr>
              <a:t>Fire doors should never be wedged or propped open. </a:t>
            </a:r>
          </a:p>
          <a:p>
            <a:pPr lvl="1"/>
            <a:r>
              <a:rPr lang="en-US" dirty="0">
                <a:solidFill>
                  <a:srgbClr val="001A79"/>
                </a:solidFill>
              </a:rPr>
              <a:t>Never park in front of any exits or blocking routes for emergency services to gain access to the campus. </a:t>
            </a:r>
          </a:p>
        </p:txBody>
      </p:sp>
    </p:spTree>
    <p:extLst>
      <p:ext uri="{BB962C8B-B14F-4D97-AF65-F5344CB8AC3E}">
        <p14:creationId xmlns:p14="http://schemas.microsoft.com/office/powerpoint/2010/main" val="376318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4FB99-6030-4071-90A6-908B43E3B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1" y="0"/>
            <a:ext cx="121694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6636F-4DDB-4697-9408-D8F55988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FF791E"/>
                </a:solidFill>
              </a:rPr>
              <a:t>Disabled Persons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E31FF-A112-4582-8433-AEF38E2D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7475"/>
            <a:ext cx="9655629" cy="533989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1A79"/>
                </a:solidFill>
              </a:rPr>
              <a:t>Disabled Persons should contact the Disability Officer Located in the Curve to complete a Personal Emergency Evacuation Plan (PEEP)</a:t>
            </a:r>
          </a:p>
          <a:p>
            <a:r>
              <a:rPr lang="en-US" dirty="0">
                <a:solidFill>
                  <a:srgbClr val="001A79"/>
                </a:solidFill>
              </a:rPr>
              <a:t>The PEEP will provide a disabled persons with an individual plan on how to evacuate buildings safely in the event of an emergency. </a:t>
            </a:r>
          </a:p>
          <a:p>
            <a:r>
              <a:rPr lang="en-US" dirty="0">
                <a:solidFill>
                  <a:srgbClr val="001A79"/>
                </a:solidFill>
              </a:rPr>
              <a:t>Disabled persons assisted to refuges in stairwells if on upper floors </a:t>
            </a:r>
          </a:p>
          <a:p>
            <a:r>
              <a:rPr lang="en-US" dirty="0">
                <a:solidFill>
                  <a:srgbClr val="001A79"/>
                </a:solidFill>
              </a:rPr>
              <a:t>Notify Fire Wardens of their exact location they will then arrange for evacuation from the building. </a:t>
            </a:r>
          </a:p>
          <a:p>
            <a:pPr marL="457200" lvl="1" indent="0">
              <a:buNone/>
            </a:pPr>
            <a:endParaRPr lang="en-US" dirty="0">
              <a:solidFill>
                <a:srgbClr val="001A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0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4FB99-6030-4071-90A6-908B43E3B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1" y="0"/>
            <a:ext cx="121694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6636F-4DDB-4697-9408-D8F55988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FF791E"/>
                </a:solidFill>
              </a:rPr>
              <a:t>Refuge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E31FF-A112-4582-8433-AEF38E2D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7475"/>
            <a:ext cx="9655629" cy="53398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001A79"/>
                </a:solidFill>
              </a:rPr>
              <a:t>An area of refuge is a place in a building designed to hold occupants during a fire or other emergency when evacuation may not be safe or possible. </a:t>
            </a:r>
          </a:p>
          <a:p>
            <a:r>
              <a:rPr lang="en-US" dirty="0">
                <a:solidFill>
                  <a:srgbClr val="001A79"/>
                </a:solidFill>
              </a:rPr>
              <a:t>Ensure at least one other person stays with the person in the refuge area and that you notify a warden or staff member of their exact location.</a:t>
            </a:r>
          </a:p>
          <a:p>
            <a:r>
              <a:rPr lang="en-US" dirty="0">
                <a:solidFill>
                  <a:srgbClr val="001A79"/>
                </a:solidFill>
              </a:rPr>
              <a:t>The fire brigade will be notified of the location.</a:t>
            </a:r>
          </a:p>
          <a:p>
            <a:r>
              <a:rPr lang="en-US" dirty="0">
                <a:solidFill>
                  <a:srgbClr val="001A79"/>
                </a:solidFill>
              </a:rPr>
              <a:t>Never attempt to carry someone down the stairs, all concerned are at risk of being injured.</a:t>
            </a:r>
          </a:p>
        </p:txBody>
      </p:sp>
      <p:pic>
        <p:nvPicPr>
          <p:cNvPr id="1026" name="Picture 2" descr="Disabled Refuge Point Safety Signs Ireland | Pat Dennehy Signs Cork">
            <a:extLst>
              <a:ext uri="{FF2B5EF4-FFF2-40B4-BE49-F238E27FC236}">
                <a16:creationId xmlns:a16="http://schemas.microsoft.com/office/drawing/2014/main" id="{56AC8B03-B9C6-B344-4261-BD68B7F5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2" y="5610905"/>
            <a:ext cx="1116466" cy="111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isabled Refuge Point Safety Signs Ireland | Pat Dennehy Signs Cork">
            <a:extLst>
              <a:ext uri="{FF2B5EF4-FFF2-40B4-BE49-F238E27FC236}">
                <a16:creationId xmlns:a16="http://schemas.microsoft.com/office/drawing/2014/main" id="{7171226D-C1B2-B66A-FAD0-5BBB2C048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828" y="88447"/>
            <a:ext cx="1116466" cy="111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88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4FB99-6030-4071-90A6-908B43E3B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1" y="0"/>
            <a:ext cx="121694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6636F-4DDB-4697-9408-D8F55988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FF791E"/>
                </a:solidFill>
              </a:rPr>
              <a:t>Covid-19</a:t>
            </a:r>
            <a:br>
              <a:rPr lang="en-IE" b="1" dirty="0">
                <a:solidFill>
                  <a:srgbClr val="FF791E"/>
                </a:solidFill>
              </a:rPr>
            </a:br>
            <a:endParaRPr lang="en-IE" b="1" dirty="0">
              <a:solidFill>
                <a:srgbClr val="FF791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E31FF-A112-4582-8433-AEF38E2D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" y="1055914"/>
            <a:ext cx="6227064" cy="4682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US" sz="2000" dirty="0">
                <a:solidFill>
                  <a:srgbClr val="001A79"/>
                </a:solidFill>
              </a:rPr>
              <a:t>Please adhere to all National guidance and Public Health advice in relation to COVID – 19. </a:t>
            </a:r>
            <a:r>
              <a:rPr lang="en-US" sz="2000" dirty="0">
                <a:solidFill>
                  <a:srgbClr val="001A79"/>
                </a:solidFill>
                <a:hlinkClick r:id="rId4"/>
              </a:rPr>
              <a:t>Public Health Advice</a:t>
            </a:r>
            <a:endParaRPr lang="en-US" sz="200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001A79"/>
                </a:solidFill>
              </a:rPr>
              <a:t>Students/ Visitors must adhere to all COVID -19 measures that have been put in place on campus.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001A79"/>
                </a:solidFill>
              </a:rPr>
              <a:t>Students must also adhere to and follow all COVID -19 control measures outlined by ATU staff. If in doubt, contact your head of department/ ATI contact person  for clarification on COVID -19 requirements for your dept or school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001A79"/>
                </a:solidFill>
              </a:rPr>
              <a:t>In order to continue to suppress virus spread we all have a personal responsibility to take measures in order to protect ourselves and others.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027533-63A9-F7B4-1A97-D1FA859F4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0800" y="788049"/>
            <a:ext cx="3200677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8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F6636F-4DDB-4697-9408-D8F559889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en-IE" b="1"/>
              <a:t>Housekeeping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E31FF-A112-4582-8433-AEF38E2D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462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Good Housekeeping is the first and most important level of preventing falls due to slips and trips.​</a:t>
            </a:r>
          </a:p>
          <a:p>
            <a:r>
              <a:rPr lang="en-US" sz="2200" dirty="0"/>
              <a:t>Keep your area tidy. (clean up spills, remove trailing leads, filing etc.)​</a:t>
            </a:r>
          </a:p>
          <a:p>
            <a:r>
              <a:rPr lang="en-US" sz="2200" dirty="0"/>
              <a:t>​Report damage or obstruction to your lecturer.  </a:t>
            </a:r>
          </a:p>
          <a:p>
            <a:r>
              <a:rPr lang="en-IE" sz="2200" dirty="0"/>
              <a:t>All access/egress routes must be kept clear at all times of objects/items that may impede access or egress (trailing leads).</a:t>
            </a:r>
            <a:r>
              <a:rPr lang="en-US" sz="2200" dirty="0"/>
              <a:t>​ Do not obstruct exits points and stairwells</a:t>
            </a:r>
          </a:p>
          <a:p>
            <a:endParaRPr lang="en-IE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1DB49-0C5A-3C1B-8721-CA29C3AB4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0" r="1" b="1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DFC65-3293-486F-B3C2-FF9138A65B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62" r="5902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94FB99-6030-4071-90A6-908B43E3B6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258" r="3" b="3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4071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4FB99-6030-4071-90A6-908B43E3B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501" y="0"/>
            <a:ext cx="122770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6636F-4DDB-4697-9408-D8F559889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285"/>
            <a:ext cx="5406189" cy="52163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791E"/>
                </a:solidFill>
              </a:rPr>
              <a:t>General Safety Tips</a:t>
            </a:r>
            <a:endParaRPr lang="en-IE" b="1" dirty="0">
              <a:solidFill>
                <a:srgbClr val="FF791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E31FF-A112-4582-8433-AEF38E2D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629920"/>
            <a:ext cx="7355840" cy="6035040"/>
          </a:xfrm>
        </p:spPr>
        <p:txBody>
          <a:bodyPr>
            <a:noAutofit/>
          </a:bodyPr>
          <a:lstStyle/>
          <a:p>
            <a:r>
              <a:rPr lang="en-US" sz="2000" dirty="0"/>
              <a:t>Never eat, drink, or smoke while using hazardous chemicals​</a:t>
            </a:r>
          </a:p>
          <a:p>
            <a:r>
              <a:rPr lang="en-US" sz="2000" dirty="0"/>
              <a:t>Always read labels’ SDSs 9Safety Data Sheets)  prior to use​.  Store all hazardous chemicals properly​ as per manufacturer’s instruction </a:t>
            </a:r>
          </a:p>
          <a:p>
            <a:r>
              <a:rPr lang="en-US" sz="2000" dirty="0"/>
              <a:t>Use personal protective equipment as required​</a:t>
            </a:r>
          </a:p>
          <a:p>
            <a:r>
              <a:rPr lang="en-US" sz="2000" dirty="0"/>
              <a:t>Make sure all chemical containers are properly labeled​</a:t>
            </a:r>
          </a:p>
          <a:p>
            <a:r>
              <a:rPr lang="en-US" sz="2000" dirty="0"/>
              <a:t>Always wash up after using chemicals ​</a:t>
            </a:r>
          </a:p>
          <a:p>
            <a:r>
              <a:rPr lang="en-US" sz="2000" dirty="0"/>
              <a:t>In the event of a chemical spill contact the department’s Chemical Spill Response Team ​</a:t>
            </a:r>
          </a:p>
          <a:p>
            <a:r>
              <a:rPr lang="en-US" sz="2000" dirty="0"/>
              <a:t>Never smell or taste a chemical to identify it​</a:t>
            </a:r>
          </a:p>
          <a:p>
            <a:r>
              <a:rPr lang="en-US" sz="2000" dirty="0"/>
              <a:t>Always use hazardous chemicals as intended</a:t>
            </a:r>
          </a:p>
          <a:p>
            <a:pPr fontAlgn="base"/>
            <a:r>
              <a:rPr lang="en-US" sz="2000" dirty="0"/>
              <a:t>Never use equipment unless supervised and trained to do so.</a:t>
            </a:r>
          </a:p>
          <a:p>
            <a:pPr fontAlgn="base"/>
            <a:r>
              <a:rPr lang="en-US" sz="2000" dirty="0"/>
              <a:t>Please do not endanger yourself or others.</a:t>
            </a:r>
          </a:p>
          <a:p>
            <a:r>
              <a:rPr lang="en-US" sz="2000" dirty="0"/>
              <a:t>Know all emergency procedures and equipment​ and familiarize yourself with the nearest ER exit </a:t>
            </a:r>
          </a:p>
          <a:p>
            <a:pPr marL="0" indent="0" fontAlgn="base">
              <a:buNone/>
            </a:pPr>
            <a:endParaRPr lang="en-US" sz="2200" dirty="0"/>
          </a:p>
          <a:p>
            <a:endParaRPr lang="en-US" sz="2200" dirty="0">
              <a:solidFill>
                <a:srgbClr val="001A79"/>
              </a:solidFill>
            </a:endParaRPr>
          </a:p>
          <a:p>
            <a:endParaRPr lang="en-IE" sz="2200" dirty="0">
              <a:solidFill>
                <a:srgbClr val="001A7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24DD48-2D55-A036-4FE8-E805238449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9040" y="467360"/>
            <a:ext cx="4196080" cy="603504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B5541D8-310E-9A84-A001-58189BBD57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089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02"/>
    </mc:Choice>
    <mc:Fallback xmlns="">
      <p:transition spd="slow" advTm="87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6636F-4DDB-4697-9408-D8F559889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406400"/>
            <a:ext cx="6586491" cy="1188720"/>
          </a:xfrm>
        </p:spPr>
        <p:txBody>
          <a:bodyPr anchor="b">
            <a:normAutofit/>
          </a:bodyPr>
          <a:lstStyle/>
          <a:p>
            <a:pPr algn="ctr"/>
            <a:r>
              <a:rPr lang="en-IE" sz="7200" b="1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E31FF-A112-4582-8433-AEF38E2D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		</a:t>
            </a:r>
            <a:endParaRPr lang="en-IE" sz="2000" b="1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94FB99-6030-4071-90A6-908B43E3B6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97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E5F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AECE248-9E3C-6311-9C15-2848F9C41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237654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2DCCF7-44F4-4FFC-3643-0EF5E2610C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7474" y="1713802"/>
            <a:ext cx="7624506" cy="514419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230215-F025-9884-5564-206B8B9BDD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0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3"/>
    </mc:Choice>
    <mc:Fallback xmlns="">
      <p:transition spd="slow" advTm="5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4BA3C-98D6-BB4A-858B-B354557AB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1223158"/>
            <a:ext cx="10450285" cy="3538847"/>
          </a:xfrm>
        </p:spPr>
        <p:txBody>
          <a:bodyPr>
            <a:normAutofit/>
          </a:bodyPr>
          <a:lstStyle/>
          <a:p>
            <a:br>
              <a:rPr lang="en-US" sz="3600" dirty="0"/>
            </a:br>
            <a:r>
              <a:rPr lang="en-US" sz="3600" dirty="0"/>
              <a:t>I agree that I understood the information set out in the ATU Sligo Health and Safety Staff Induction . I understand that if I have any questions about any information contain within the presentation that , I will raise them with my Manager </a:t>
            </a:r>
            <a:r>
              <a:rPr lang="en-US" dirty="0"/>
              <a:t>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E16F8-B774-7841-95CE-5D30B510C33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 rot="5400000">
            <a:off x="11579777" y="626822"/>
            <a:ext cx="1373628" cy="1674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593F9A-8650-C046-86A0-FA81CAEE4050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46FE2F-787F-9843-A637-423C2F861C8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C25965-BF9C-4046-8B2B-0C320856888E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F46A85-72B1-B74F-BA29-3D11F909C7F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 rot="5400000">
            <a:off x="13110048" y="951630"/>
            <a:ext cx="1354413" cy="20124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FC8FD6-2EEF-894C-A0F6-97CC7D4C3C53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 rot="5400000">
            <a:off x="11746525" y="2008757"/>
            <a:ext cx="1354413" cy="45719"/>
          </a:xfrm>
        </p:spPr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E4B92EF-33E9-F341-8ED3-446E2FE06F86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3B9367-54DA-244E-AAF0-3C827DF3AD12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31A4566-94D9-3C42-87B9-B151992AD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357701" y="141902"/>
            <a:ext cx="11102432" cy="750094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Declaration of Understanding </a:t>
            </a:r>
          </a:p>
          <a:p>
            <a:pPr algn="ctr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61948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4FB99-6030-4071-90A6-908B43E3B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1" y="0"/>
            <a:ext cx="121694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6636F-4DDB-4697-9408-D8F559889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737"/>
            <a:ext cx="2572512" cy="667512"/>
          </a:xfrm>
        </p:spPr>
        <p:txBody>
          <a:bodyPr>
            <a:normAutofit fontScale="90000"/>
          </a:bodyPr>
          <a:lstStyle/>
          <a:p>
            <a:r>
              <a:rPr lang="en-IE" b="1" dirty="0">
                <a:solidFill>
                  <a:srgbClr val="FF791E"/>
                </a:solidFill>
              </a:rPr>
              <a:t>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E31FF-A112-4582-8433-AEF38E2D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306" y="1060069"/>
            <a:ext cx="6357989" cy="543280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E" sz="2000" dirty="0">
                <a:solidFill>
                  <a:srgbClr val="001A79"/>
                </a:solidFill>
              </a:rPr>
              <a:t>Where to find Safety 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>
                <a:solidFill>
                  <a:srgbClr val="001A79"/>
                </a:solidFill>
              </a:rPr>
              <a:t>First Aid &amp; Defibrillators 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>
                <a:solidFill>
                  <a:srgbClr val="001A79"/>
                </a:solidFill>
              </a:rPr>
              <a:t>Accident &amp; Incident Reporting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>
                <a:solidFill>
                  <a:srgbClr val="001A79"/>
                </a:solidFill>
              </a:rPr>
              <a:t>Fire &amp; Emergency Procedures 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>
                <a:solidFill>
                  <a:srgbClr val="001A79"/>
                </a:solidFill>
              </a:rPr>
              <a:t>Fire Prevention 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>
                <a:solidFill>
                  <a:srgbClr val="001A79"/>
                </a:solidFill>
              </a:rPr>
              <a:t>Disabled Persons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>
                <a:solidFill>
                  <a:srgbClr val="001A79"/>
                </a:solidFill>
              </a:rPr>
              <a:t>Refuge Point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>
                <a:solidFill>
                  <a:srgbClr val="001A79"/>
                </a:solidFill>
              </a:rPr>
              <a:t>Covid-19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>
                <a:solidFill>
                  <a:srgbClr val="001A79"/>
                </a:solidFill>
              </a:rPr>
              <a:t>General Safety Tips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000" dirty="0">
                <a:solidFill>
                  <a:srgbClr val="001A79"/>
                </a:solidFill>
              </a:rPr>
              <a:t> Housekeeping. </a:t>
            </a:r>
          </a:p>
          <a:p>
            <a:pPr marL="0" indent="0">
              <a:buNone/>
            </a:pPr>
            <a:r>
              <a:rPr lang="en-IE" sz="4000" b="1" dirty="0">
                <a:solidFill>
                  <a:srgbClr val="FF791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Aim</a:t>
            </a:r>
            <a:r>
              <a:rPr lang="en-IE" sz="2000" b="1" dirty="0">
                <a:solidFill>
                  <a:srgbClr val="FF791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2060"/>
                </a:solidFill>
              </a:rPr>
              <a:t>The aim of this induction is t</a:t>
            </a:r>
            <a:r>
              <a:rPr lang="en-US" sz="2000" dirty="0">
                <a:solidFill>
                  <a:srgbClr val="002060"/>
                </a:solidFill>
              </a:rPr>
              <a:t>o provide students/ visitors  with information on Health &amp; Safety including emergency procedures, accident, incident and near misses and Covid-19</a:t>
            </a:r>
            <a:endParaRPr lang="en-GB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IE" sz="2000" dirty="0">
              <a:solidFill>
                <a:srgbClr val="001A7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85D631-E779-FE1F-BA16-37479036B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405" y="252891"/>
            <a:ext cx="4462659" cy="3484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CEC7EB-07ED-105B-1073-5C0A63455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203" y="3848100"/>
            <a:ext cx="3529890" cy="27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0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71BF1F-DB5E-F8BD-CA6B-8E7B1E657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43"/>
            <a:ext cx="12192000" cy="6871743"/>
          </a:xfrm>
          <a:prstGeom prst="rect">
            <a:avLst/>
          </a:prstGeom>
        </p:spPr>
      </p:pic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3F0732C-3F56-7F82-7A90-45411E0403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25" y="916680"/>
            <a:ext cx="11416908" cy="5941319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5EA3679-BAE7-8F50-4C68-668DA570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66" y="265176"/>
            <a:ext cx="10515600" cy="879413"/>
          </a:xfrm>
        </p:spPr>
        <p:txBody>
          <a:bodyPr/>
          <a:lstStyle/>
          <a:p>
            <a:r>
              <a:rPr lang="en-IE" b="1" dirty="0">
                <a:solidFill>
                  <a:srgbClr val="FF791E"/>
                </a:solidFill>
              </a:rPr>
              <a:t>Campus Overview </a:t>
            </a:r>
          </a:p>
        </p:txBody>
      </p:sp>
    </p:spTree>
    <p:extLst>
      <p:ext uri="{BB962C8B-B14F-4D97-AF65-F5344CB8AC3E}">
        <p14:creationId xmlns:p14="http://schemas.microsoft.com/office/powerpoint/2010/main" val="2925936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4FB99-6030-4071-90A6-908B43E3B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94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6636F-4DDB-4697-9408-D8F55988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FF791E"/>
                </a:solidFill>
              </a:rPr>
              <a:t>Where to find Safety Information?</a:t>
            </a:r>
            <a:br>
              <a:rPr lang="en-IE" b="1" dirty="0">
                <a:solidFill>
                  <a:srgbClr val="FF791E"/>
                </a:solidFill>
              </a:rPr>
            </a:br>
            <a:endParaRPr lang="en-IE" b="1" dirty="0">
              <a:solidFill>
                <a:srgbClr val="FF791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B86F4-424C-5101-3709-A160414277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2" t="16063" r="6452" b="13162"/>
          <a:stretch/>
        </p:blipFill>
        <p:spPr>
          <a:xfrm>
            <a:off x="3118105" y="4032504"/>
            <a:ext cx="4919472" cy="26060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E31FF-A112-4582-8433-AEF38E2D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747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1A79"/>
                </a:solidFill>
              </a:rPr>
              <a:t>Head of School &amp; Head of Department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1A79"/>
                </a:solidFill>
              </a:rPr>
              <a:t>Student Guide </a:t>
            </a:r>
            <a:r>
              <a:rPr lang="en-US" dirty="0">
                <a:solidFill>
                  <a:srgbClr val="001A79"/>
                </a:solidFill>
                <a:hlinkClick r:id="rId5"/>
              </a:rPr>
              <a:t>ATU-Student-Guide-2023-24-WEB-AW.pdf</a:t>
            </a:r>
            <a:endParaRPr lang="en-US" dirty="0">
              <a:solidFill>
                <a:srgbClr val="001A79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rgbClr val="001A79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1A79"/>
                </a:solidFill>
              </a:rPr>
              <a:t>ATU </a:t>
            </a:r>
            <a:r>
              <a:rPr lang="en-US" dirty="0">
                <a:solidFill>
                  <a:srgbClr val="FF0000"/>
                </a:solidFill>
              </a:rPr>
              <a:t>Intranet </a:t>
            </a:r>
            <a:r>
              <a:rPr lang="en-US" dirty="0">
                <a:solidFill>
                  <a:srgbClr val="001A79"/>
                </a:solidFill>
              </a:rPr>
              <a:t>– Health &amp; Safety - </a:t>
            </a:r>
            <a:r>
              <a:rPr lang="en-US" dirty="0">
                <a:solidFill>
                  <a:srgbClr val="001A79"/>
                </a:solidFill>
                <a:hlinkClick r:id="rId6"/>
              </a:rPr>
              <a:t>H&amp;S</a:t>
            </a:r>
            <a:r>
              <a:rPr lang="en-US" dirty="0">
                <a:solidFill>
                  <a:srgbClr val="001A79"/>
                </a:solidFill>
              </a:rPr>
              <a:t> </a:t>
            </a:r>
          </a:p>
          <a:p>
            <a:pPr marL="457200" lvl="1" indent="0">
              <a:buNone/>
            </a:pPr>
            <a:endParaRPr lang="en-US" dirty="0">
              <a:solidFill>
                <a:srgbClr val="001A79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3706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4FB99-6030-4071-90A6-908B43E3B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1" y="0"/>
            <a:ext cx="121694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6636F-4DDB-4697-9408-D8F559889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137"/>
            <a:ext cx="7240325" cy="496063"/>
          </a:xfrm>
        </p:spPr>
        <p:txBody>
          <a:bodyPr>
            <a:normAutofit fontScale="90000"/>
          </a:bodyPr>
          <a:lstStyle/>
          <a:p>
            <a:pPr algn="ctr"/>
            <a:r>
              <a:rPr lang="en-IE" b="1" dirty="0">
                <a:solidFill>
                  <a:srgbClr val="FF791E"/>
                </a:solidFill>
              </a:rPr>
              <a:t>First Aid &amp; Defibrillators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E31FF-A112-4582-8433-AEF38E2D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2595"/>
            <a:ext cx="7049494" cy="536713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1A79"/>
                </a:solidFill>
              </a:rPr>
              <a:t>First Aid and Defibrillators are available on each campus.​</a:t>
            </a:r>
          </a:p>
          <a:p>
            <a:r>
              <a:rPr lang="en-US" sz="2000" dirty="0">
                <a:solidFill>
                  <a:srgbClr val="001A79"/>
                </a:solidFill>
              </a:rPr>
              <a:t>First aid boxes are located strategically throughout the campus. Please familarise yourself with the location of your nearest first aid box and defibrillator </a:t>
            </a:r>
          </a:p>
          <a:p>
            <a:pPr marL="0" indent="0">
              <a:buNone/>
            </a:pPr>
            <a:endParaRPr lang="en-US" dirty="0">
              <a:solidFill>
                <a:srgbClr val="001A79"/>
              </a:solidFill>
            </a:endParaRPr>
          </a:p>
          <a:p>
            <a:pPr marL="0" indent="0" algn="ctr">
              <a:buNone/>
            </a:pPr>
            <a:r>
              <a:rPr lang="en-US" u="sng" dirty="0">
                <a:solidFill>
                  <a:srgbClr val="001A79"/>
                </a:solidFill>
              </a:rPr>
              <a:t>EMERGENCY SERVICES Dial 999 or 112 </a:t>
            </a:r>
          </a:p>
          <a:p>
            <a:pPr marL="0" indent="0" algn="ctr">
              <a:buNone/>
            </a:pPr>
            <a:r>
              <a:rPr lang="en-US" u="sng" dirty="0">
                <a:solidFill>
                  <a:srgbClr val="001A79"/>
                </a:solidFill>
              </a:rPr>
              <a:t>ATU Sligo First Aid Responders 071 7155333 or 5333</a:t>
            </a:r>
          </a:p>
          <a:p>
            <a:r>
              <a:rPr lang="en-US" sz="2000" dirty="0">
                <a:solidFill>
                  <a:srgbClr val="001A79"/>
                </a:solidFill>
              </a:rPr>
              <a:t>Inform the first aider where the victim is located; give the building closest room number and floor you are on. The First  Aider will then proceed to the location.  </a:t>
            </a:r>
          </a:p>
          <a:p>
            <a:pPr marL="0" indent="0" algn="ctr">
              <a:buNone/>
            </a:pPr>
            <a:endParaRPr lang="en-US" u="sng" dirty="0">
              <a:solidFill>
                <a:srgbClr val="001A79"/>
              </a:solidFill>
            </a:endParaRPr>
          </a:p>
          <a:p>
            <a:endParaRPr lang="en-US" u="sng" dirty="0">
              <a:solidFill>
                <a:srgbClr val="001A79"/>
              </a:solidFill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AB07E7CA-FC84-D05E-E922-1111AA060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8" y="206707"/>
            <a:ext cx="3283889" cy="247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427565-BF03-34A7-2D28-D4DE80DCEB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9598" y="2735249"/>
            <a:ext cx="3283889" cy="391604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8A8B934-734A-A472-6E34-6C35AABA0A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923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19"/>
    </mc:Choice>
    <mc:Fallback xmlns="">
      <p:transition spd="slow" advTm="38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4FB99-6030-4071-90A6-908B43E3B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15855" y="0"/>
            <a:ext cx="14219079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E31FF-A112-4582-8433-AEF38E2D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7475"/>
            <a:ext cx="10515600" cy="4351338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1A79"/>
              </a:solidFill>
            </a:endParaRPr>
          </a:p>
          <a:p>
            <a:endParaRPr lang="en-US" dirty="0">
              <a:solidFill>
                <a:srgbClr val="001A79"/>
              </a:solidFill>
            </a:endParaRPr>
          </a:p>
          <a:p>
            <a:endParaRPr lang="en-US" dirty="0">
              <a:solidFill>
                <a:srgbClr val="001A79"/>
              </a:solidFill>
            </a:endParaRPr>
          </a:p>
          <a:p>
            <a:endParaRPr lang="en-US" dirty="0">
              <a:solidFill>
                <a:srgbClr val="001A79"/>
              </a:solidFill>
            </a:endParaRPr>
          </a:p>
          <a:p>
            <a:endParaRPr lang="en-US" dirty="0">
              <a:solidFill>
                <a:srgbClr val="001A7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E5AF1F-F10C-6963-1495-274B960D7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15856" y="1"/>
            <a:ext cx="13685555" cy="685799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E4C85AA-766D-79D4-AE31-A77C3D42D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7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8"/>
    </mc:Choice>
    <mc:Fallback xmlns="">
      <p:transition spd="slow" advTm="14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4FB99-6030-4071-90A6-908B43E3B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1" y="0"/>
            <a:ext cx="121694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6636F-4DDB-4697-9408-D8F55988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FF791E"/>
                </a:solidFill>
              </a:rPr>
              <a:t>Accident/Incident reporting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E31FF-A112-4582-8433-AEF38E2D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747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001A79"/>
                </a:solidFill>
              </a:rPr>
              <a:t>Report all accidents, incidents and near misses that occur on the college campuses, regardless of severity to your head of school or a member of staff immediately. </a:t>
            </a:r>
          </a:p>
          <a:p>
            <a:r>
              <a:rPr lang="en-US" dirty="0">
                <a:solidFill>
                  <a:srgbClr val="001A79"/>
                </a:solidFill>
              </a:rPr>
              <a:t>This also applies to any hazardous situations that you become aware of please notify a member of staff immediately and your Head of Department. </a:t>
            </a:r>
          </a:p>
          <a:p>
            <a:r>
              <a:rPr lang="en-US" dirty="0">
                <a:solidFill>
                  <a:srgbClr val="001A79"/>
                </a:solidFill>
              </a:rPr>
              <a:t>Incident Report Forms are available from staff members and by contacting </a:t>
            </a:r>
            <a:r>
              <a:rPr lang="en-US" dirty="0">
                <a:solidFill>
                  <a:srgbClr val="001A79"/>
                </a:solidFill>
                <a:hlinkClick r:id="rId4"/>
              </a:rPr>
              <a:t>healthandsafety@atu.ie</a:t>
            </a:r>
            <a:endParaRPr lang="en-IE" dirty="0">
              <a:solidFill>
                <a:srgbClr val="FF0000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572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4FB99-6030-4071-90A6-908B43E3B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1" y="0"/>
            <a:ext cx="121694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6636F-4DDB-4697-9408-D8F55988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FF791E"/>
                </a:solidFill>
              </a:rPr>
              <a:t>Fire &amp; Emergency Procedures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E31FF-A112-4582-8433-AEF38E2D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7474"/>
            <a:ext cx="8845296" cy="489445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solidFill>
                  <a:srgbClr val="001A79"/>
                </a:solidFill>
              </a:rPr>
              <a:t>Action on discovering a fire:​</a:t>
            </a:r>
          </a:p>
          <a:p>
            <a:r>
              <a:rPr lang="en-US" dirty="0">
                <a:solidFill>
                  <a:srgbClr val="001A79"/>
                </a:solidFill>
              </a:rPr>
              <a:t>Raise the alarm – using, red break glass unit. ​</a:t>
            </a:r>
          </a:p>
          <a:p>
            <a:r>
              <a:rPr lang="en-US" dirty="0">
                <a:solidFill>
                  <a:srgbClr val="001A79"/>
                </a:solidFill>
              </a:rPr>
              <a:t>On hearing the continuous fire alarm all building users must:​</a:t>
            </a:r>
          </a:p>
          <a:p>
            <a:pPr lvl="1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1A79"/>
                </a:solidFill>
              </a:rPr>
              <a:t>Ensure the safe shutdown of equipment/electricity/gas in use​</a:t>
            </a:r>
          </a:p>
          <a:p>
            <a:pPr lvl="1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1A79"/>
                </a:solidFill>
              </a:rPr>
              <a:t>Evacuate the building by the nearest exit route​</a:t>
            </a:r>
          </a:p>
          <a:p>
            <a:pPr lvl="1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1A79"/>
                </a:solidFill>
              </a:rPr>
              <a:t>Proceed to the assembly point​</a:t>
            </a:r>
          </a:p>
          <a:p>
            <a:pPr marL="457200" lvl="1" indent="0">
              <a:buNone/>
            </a:pPr>
            <a:endParaRPr lang="en-US" dirty="0">
              <a:solidFill>
                <a:srgbClr val="001A79"/>
              </a:solidFill>
            </a:endParaRP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x"/>
            </a:pPr>
            <a:r>
              <a:rPr lang="en-US" dirty="0">
                <a:solidFill>
                  <a:srgbClr val="001A79"/>
                </a:solidFill>
              </a:rPr>
              <a:t>Do not collect personal belongings​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x"/>
            </a:pPr>
            <a:r>
              <a:rPr lang="en-US" dirty="0">
                <a:solidFill>
                  <a:srgbClr val="001A79"/>
                </a:solidFill>
              </a:rPr>
              <a:t>Do not use the lift​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x"/>
            </a:pPr>
            <a:r>
              <a:rPr lang="en-US" dirty="0">
                <a:solidFill>
                  <a:srgbClr val="001A79"/>
                </a:solidFill>
              </a:rPr>
              <a:t>Do not re-enter the building until the “all-clear” has been given​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x"/>
            </a:pPr>
            <a:r>
              <a:rPr lang="en-US" dirty="0">
                <a:solidFill>
                  <a:srgbClr val="001A79"/>
                </a:solidFill>
              </a:rPr>
              <a:t>Please do not use fire extinguishers unless trained in their use.​</a:t>
            </a:r>
            <a:endParaRPr lang="en-US" dirty="0">
              <a:solidFill>
                <a:srgbClr val="001A79"/>
              </a:solidFill>
              <a:cs typeface="Calibri" panose="020F0502020204030204"/>
            </a:endParaRPr>
          </a:p>
          <a:p>
            <a:endParaRPr lang="en-IE" dirty="0">
              <a:solidFill>
                <a:srgbClr val="001A79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A8BDF04-A6C6-EA14-32D6-050C76C54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486" y="676656"/>
            <a:ext cx="1538097" cy="16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37CE20D-20B9-4C8E-32BD-1F88E0368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672" y="2974182"/>
            <a:ext cx="1691640" cy="123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E859CDC-0B4E-5D5B-96C6-A14010351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672" y="4389121"/>
            <a:ext cx="1581911" cy="154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22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4FB99-6030-4071-90A6-908B43E3B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1" y="0"/>
            <a:ext cx="121694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6636F-4DDB-4697-9408-D8F55988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FF791E"/>
                </a:solidFill>
              </a:rPr>
              <a:t>Fire &amp; Emergency Procedures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E31FF-A112-4582-8433-AEF38E2D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563" y="1387475"/>
            <a:ext cx="8084419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IE" u="sng" dirty="0">
                <a:solidFill>
                  <a:srgbClr val="001A79"/>
                </a:solidFill>
              </a:rPr>
              <a:t>Emergency Exits </a:t>
            </a:r>
          </a:p>
          <a:p>
            <a:pPr lvl="1"/>
            <a:r>
              <a:rPr lang="en-US" dirty="0">
                <a:solidFill>
                  <a:srgbClr val="001A79"/>
                </a:solidFill>
              </a:rPr>
              <a:t>Familiarize yourself with emergency exits ​</a:t>
            </a:r>
          </a:p>
          <a:p>
            <a:pPr lvl="1"/>
            <a:r>
              <a:rPr lang="en-US" dirty="0">
                <a:solidFill>
                  <a:srgbClr val="001A79"/>
                </a:solidFill>
              </a:rPr>
              <a:t>Leave by nearest exit​</a:t>
            </a:r>
          </a:p>
          <a:p>
            <a:pPr lvl="1"/>
            <a:r>
              <a:rPr lang="en-US" dirty="0">
                <a:solidFill>
                  <a:srgbClr val="001A79"/>
                </a:solidFill>
              </a:rPr>
              <a:t>Emergency exits are on maps throughout the college.</a:t>
            </a:r>
          </a:p>
          <a:p>
            <a:r>
              <a:rPr lang="en-US" u="sng" dirty="0">
                <a:solidFill>
                  <a:srgbClr val="001A79"/>
                </a:solidFill>
              </a:rPr>
              <a:t>Fire Assembly Points </a:t>
            </a:r>
          </a:p>
          <a:p>
            <a:pPr lvl="1"/>
            <a:r>
              <a:rPr lang="en-US" dirty="0">
                <a:solidFill>
                  <a:srgbClr val="001A79"/>
                </a:solidFill>
              </a:rPr>
              <a:t>All students should make there way to the nearest Fire Assembly Point in the event of an emergency evacuation or drill. ​</a:t>
            </a:r>
          </a:p>
          <a:p>
            <a:pPr lvl="1"/>
            <a:r>
              <a:rPr lang="en-US" dirty="0">
                <a:solidFill>
                  <a:srgbClr val="001A79"/>
                </a:solidFill>
              </a:rPr>
              <a:t>Fire Assembly Points are in various designated points in the car park/ grounds of ATU campuses.</a:t>
            </a:r>
          </a:p>
          <a:p>
            <a:r>
              <a:rPr lang="en-US" u="sng" dirty="0">
                <a:solidFill>
                  <a:srgbClr val="001A79"/>
                </a:solidFill>
              </a:rPr>
              <a:t>Fire Drills </a:t>
            </a:r>
          </a:p>
          <a:p>
            <a:pPr lvl="1" algn="just"/>
            <a:r>
              <a:rPr lang="en-US" dirty="0">
                <a:solidFill>
                  <a:srgbClr val="001A79"/>
                </a:solidFill>
              </a:rPr>
              <a:t>Regular Fire and Emergency Evacuation Drills will take place during term. These procedures will simulate real emergency procedures. </a:t>
            </a:r>
          </a:p>
          <a:p>
            <a:pPr lvl="1"/>
            <a:r>
              <a:rPr lang="en-US" dirty="0">
                <a:solidFill>
                  <a:srgbClr val="001A79"/>
                </a:solidFill>
              </a:rPr>
              <a:t>All students/ Visitors must participate fully in the drills obeying staff instructions and leaving the building</a:t>
            </a:r>
            <a:br>
              <a:rPr lang="en-US" dirty="0">
                <a:solidFill>
                  <a:srgbClr val="001A79"/>
                </a:solidFill>
              </a:rPr>
            </a:br>
            <a:endParaRPr lang="en-US" dirty="0">
              <a:solidFill>
                <a:srgbClr val="FF0000"/>
              </a:solidFill>
              <a:cs typeface="Calibri"/>
            </a:endParaRPr>
          </a:p>
          <a:p>
            <a:pPr marL="457200" lvl="1" indent="0">
              <a:buNone/>
            </a:pPr>
            <a:endParaRPr lang="en-US" dirty="0">
              <a:solidFill>
                <a:srgbClr val="001A79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54A373E-333E-E5A9-594E-47CA08189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372" y="0"/>
            <a:ext cx="2460728" cy="288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D1BA5D-9998-03EB-F69F-1083FDABA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5629" y="2885281"/>
            <a:ext cx="2158171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6|3.3|10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2|3|5.9|4.4|3.4|2.5|4.6|2.9|3|3.5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C298673A03A843B02AD4C8E4F742FA" ma:contentTypeVersion="12" ma:contentTypeDescription="Create a new document." ma:contentTypeScope="" ma:versionID="bc5ccd557ef034dfad709a9caa92bbb7">
  <xsd:schema xmlns:xsd="http://www.w3.org/2001/XMLSchema" xmlns:xs="http://www.w3.org/2001/XMLSchema" xmlns:p="http://schemas.microsoft.com/office/2006/metadata/properties" xmlns:ns1="http://schemas.microsoft.com/sharepoint/v3" xmlns:ns2="a0d28a32-1166-425c-9068-b1e512edcbbe" xmlns:ns3="03c2dceb-01e6-4e8c-bbcb-6c16ff846be8" xmlns:ns4="4e78fd52-67e4-4a36-a7af-25c8b9bf6f0b" xmlns:ns5="ddd886f8-d3e7-49ec-9107-9c02e09bcdef" targetNamespace="http://schemas.microsoft.com/office/2006/metadata/properties" ma:root="true" ma:fieldsID="a45a66f4760266c1c96567a9c8c40aa6" ns1:_="" ns2:_="" ns3:_="" ns4:_="" ns5:_="">
    <xsd:import namespace="http://schemas.microsoft.com/sharepoint/v3"/>
    <xsd:import namespace="a0d28a32-1166-425c-9068-b1e512edcbbe"/>
    <xsd:import namespace="03c2dceb-01e6-4e8c-bbcb-6c16ff846be8"/>
    <xsd:import namespace="4e78fd52-67e4-4a36-a7af-25c8b9bf6f0b"/>
    <xsd:import namespace="ddd886f8-d3e7-49ec-9107-9c02e09bcd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4:lcf76f155ced4ddcb4097134ff3c332f" minOccurs="0"/>
                <xsd:element ref="ns5:TaxCatchAll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ObjectDetectorVersion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d28a32-1166-425c-9068-b1e512edcb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c2dceb-01e6-4e8c-bbcb-6c16ff846be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78fd52-67e4-4a36-a7af-25c8b9bf6f0b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2ebe027-fa64-4e30-bdb2-92b74caeb8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d886f8-d3e7-49ec-9107-9c02e09bcde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fbdae43-adf1-4daa-8a7f-047c5dfd8113}" ma:internalName="TaxCatchAll" ma:showField="CatchAllData" ma:web="ddd886f8-d3e7-49ec-9107-9c02e09bcd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4e78fd52-67e4-4a36-a7af-25c8b9bf6f0b">
      <Terms xmlns="http://schemas.microsoft.com/office/infopath/2007/PartnerControls"/>
    </lcf76f155ced4ddcb4097134ff3c332f>
    <TaxCatchAll xmlns="ddd886f8-d3e7-49ec-9107-9c02e09bcdef" xsi:nil="true"/>
    <SharedWithUsers xmlns="03c2dceb-01e6-4e8c-bbcb-6c16ff846be8">
      <UserInfo>
        <DisplayName>Zoe Feeney</DisplayName>
        <AccountId>1277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6401C2-6446-4A37-8EF8-D99E4C3189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0d28a32-1166-425c-9068-b1e512edcbbe"/>
    <ds:schemaRef ds:uri="03c2dceb-01e6-4e8c-bbcb-6c16ff846be8"/>
    <ds:schemaRef ds:uri="4e78fd52-67e4-4a36-a7af-25c8b9bf6f0b"/>
    <ds:schemaRef ds:uri="ddd886f8-d3e7-49ec-9107-9c02e09bcd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ECBCCC-FB1D-4821-85E3-B4DD124AF4D8}">
  <ds:schemaRefs>
    <ds:schemaRef ds:uri="http://schemas.openxmlformats.org/package/2006/metadata/core-properties"/>
    <ds:schemaRef ds:uri="http://purl.org/dc/terms/"/>
    <ds:schemaRef ds:uri="http://schemas.microsoft.com/sharepoint/v3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da045ca3-5eb5-408b-885f-eced1df38e91"/>
    <ds:schemaRef ds:uri="http://purl.org/dc/dcmitype/"/>
    <ds:schemaRef ds:uri="1f439da7-154b-40f6-b0f4-fc186b0dfddf"/>
    <ds:schemaRef ds:uri="http://www.w3.org/XML/1998/namespace"/>
    <ds:schemaRef ds:uri="4e78fd52-67e4-4a36-a7af-25c8b9bf6f0b"/>
    <ds:schemaRef ds:uri="ddd886f8-d3e7-49ec-9107-9c02e09bcdef"/>
    <ds:schemaRef ds:uri="03c2dceb-01e6-4e8c-bbcb-6c16ff846be8"/>
  </ds:schemaRefs>
</ds:datastoreItem>
</file>

<file path=customXml/itemProps3.xml><?xml version="1.0" encoding="utf-8"?>
<ds:datastoreItem xmlns:ds="http://schemas.openxmlformats.org/officeDocument/2006/customXml" ds:itemID="{3DACD654-FCD7-4CE6-AE65-554EF03F63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697</TotalTime>
  <Words>1333</Words>
  <Application>Microsoft Office PowerPoint</Application>
  <PresentationFormat>Widescreen</PresentationFormat>
  <Paragraphs>140</Paragraphs>
  <Slides>18</Slides>
  <Notes>12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Theme</vt:lpstr>
      <vt:lpstr>1_Office Theme</vt:lpstr>
      <vt:lpstr>2_Office Theme</vt:lpstr>
      <vt:lpstr>ATU H&amp;S Preliminary Induction</vt:lpstr>
      <vt:lpstr>Overview </vt:lpstr>
      <vt:lpstr>Campus Overview </vt:lpstr>
      <vt:lpstr>Where to find Safety Information? </vt:lpstr>
      <vt:lpstr>First Aid &amp; Defibrillators </vt:lpstr>
      <vt:lpstr>PowerPoint Presentation</vt:lpstr>
      <vt:lpstr>Accident/Incident reporting </vt:lpstr>
      <vt:lpstr>Fire &amp; Emergency Procedures </vt:lpstr>
      <vt:lpstr>Fire &amp; Emergency Procedures </vt:lpstr>
      <vt:lpstr>Fire &amp; Emergency Procedures </vt:lpstr>
      <vt:lpstr>Fire Prevention</vt:lpstr>
      <vt:lpstr>Disabled Persons</vt:lpstr>
      <vt:lpstr>Refuge Point</vt:lpstr>
      <vt:lpstr>Covid-19 </vt:lpstr>
      <vt:lpstr>Housekeeping </vt:lpstr>
      <vt:lpstr>General Safety Tips</vt:lpstr>
      <vt:lpstr>Thank you!</vt:lpstr>
      <vt:lpstr> I agree that I understood the information set out in the ATU Sligo Health and Safety Staff Induction . I understand that if I have any questions about any information contain within the presentation that , I will raise them with my Manager 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Keaveny</dc:creator>
  <cp:lastModifiedBy>Emma Casserly</cp:lastModifiedBy>
  <cp:revision>94</cp:revision>
  <dcterms:created xsi:type="dcterms:W3CDTF">2022-05-06T11:41:10Z</dcterms:created>
  <dcterms:modified xsi:type="dcterms:W3CDTF">2023-11-28T09:11:47Z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0x0101001FC298673A03A843B02AD4C8E4F742FA</vt:lpwstr>
  </property>
  <property fmtid="{D5CDD505-2E9C-101B-9397-08002B2CF9AE}" pid="3" name="MediaServiceImageTags">
    <vt:lpwstr/>
  </property>
</Properties>
</file>