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67" r:id="rId3"/>
    <p:sldId id="268" r:id="rId4"/>
    <p:sldId id="269" r:id="rId5"/>
    <p:sldId id="270" r:id="rId6"/>
    <p:sldId id="271" r:id="rId7"/>
    <p:sldId id="273" r:id="rId8"/>
    <p:sldId id="275" r:id="rId9"/>
    <p:sldId id="272" r:id="rId10"/>
    <p:sldId id="274" r:id="rId11"/>
    <p:sldId id="264"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93844-3200-4C37-962C-95F2F739B194}" v="160" dt="2023-11-21T12:43:01.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50" autoAdjust="0"/>
  </p:normalViewPr>
  <p:slideViewPr>
    <p:cSldViewPr snapToGrid="0">
      <p:cViewPr varScale="1">
        <p:scale>
          <a:sx n="61" d="100"/>
          <a:sy n="61" d="100"/>
        </p:scale>
        <p:origin x="1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FE15E-09D5-4865-AC0F-1B32A5D3734F}" type="datetimeFigureOut">
              <a:rPr lang="en-IE" smtClean="0"/>
              <a:t>28/11/2023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F4B24-71B6-46D7-9B6F-10C25B2F27E3}" type="slidenum">
              <a:rPr lang="en-IE" smtClean="0"/>
              <a:t>‹#›</a:t>
            </a:fld>
            <a:endParaRPr lang="en-IE"/>
          </a:p>
        </p:txBody>
      </p:sp>
    </p:spTree>
    <p:extLst>
      <p:ext uri="{BB962C8B-B14F-4D97-AF65-F5344CB8AC3E}">
        <p14:creationId xmlns:p14="http://schemas.microsoft.com/office/powerpoint/2010/main" val="17153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1</a:t>
            </a:fld>
            <a:endParaRPr lang="en-IE"/>
          </a:p>
        </p:txBody>
      </p:sp>
    </p:spTree>
    <p:extLst>
      <p:ext uri="{BB962C8B-B14F-4D97-AF65-F5344CB8AC3E}">
        <p14:creationId xmlns:p14="http://schemas.microsoft.com/office/powerpoint/2010/main" val="133232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is the process for booking rooms for your club or society on the Sligo Campus. Firstly, to contact Maeve timetabling and they will get back to you on what is available with a risk assessment form. We advise that you speak with </a:t>
            </a:r>
            <a:r>
              <a:rPr lang="en-GB" dirty="0" err="1"/>
              <a:t>Adeena</a:t>
            </a:r>
            <a:r>
              <a:rPr lang="en-GB" dirty="0"/>
              <a:t> in Health and Safety also to advise and guide you on this risk assessment. It should be noted that bookings need to be made at least two weeks in advance. There is a copy on how to do this on the resource documents section on SU Life as well as a copy of this risk assessment form.  This is only for on campus meetings or events.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2</a:t>
            </a:fld>
            <a:endParaRPr lang="en-IE"/>
          </a:p>
        </p:txBody>
      </p:sp>
    </p:spTree>
    <p:extLst>
      <p:ext uri="{BB962C8B-B14F-4D97-AF65-F5344CB8AC3E}">
        <p14:creationId xmlns:p14="http://schemas.microsoft.com/office/powerpoint/2010/main" val="34928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the first page of the risk assessment form. You can give a general overview of the event, numbers you expect to attend and the date of the event. </a:t>
            </a:r>
          </a:p>
          <a:p>
            <a:r>
              <a:rPr lang="en-GB" dirty="0"/>
              <a:t>Section 2 will then need to be signed by the Chairperson or secretary of the committee under event organizer. </a:t>
            </a:r>
          </a:p>
          <a:p>
            <a:r>
              <a:rPr lang="en-GB" dirty="0"/>
              <a:t>Section 3 shows the area which you want to book, please tick this box and below this which can't be seen is email addresses of those who book these designated areas. The numbers reflect against the email addresses on this.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3</a:t>
            </a:fld>
            <a:endParaRPr lang="en-IE"/>
          </a:p>
        </p:txBody>
      </p:sp>
    </p:spTree>
    <p:extLst>
      <p:ext uri="{BB962C8B-B14F-4D97-AF65-F5344CB8AC3E}">
        <p14:creationId xmlns:p14="http://schemas.microsoft.com/office/powerpoint/2010/main" val="305884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is the second page of the risk assessments, it is encouraged you fill out as much detail as possible on each section where it applies to your event. It is also important to rate this risk from low to high. This section looks at </a:t>
            </a:r>
            <a:r>
              <a:rPr lang="en-GB" dirty="0" err="1"/>
              <a:t>slips,trips</a:t>
            </a:r>
            <a:r>
              <a:rPr lang="en-GB" dirty="0"/>
              <a:t> and falls as well as Fire/Emergency. It is asked that you place all possible hazards in the prefilled areas and then specify controls for each potential hazard underneath.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4</a:t>
            </a:fld>
            <a:endParaRPr lang="en-IE"/>
          </a:p>
        </p:txBody>
      </p:sp>
    </p:spTree>
    <p:extLst>
      <p:ext uri="{BB962C8B-B14F-4D97-AF65-F5344CB8AC3E}">
        <p14:creationId xmlns:p14="http://schemas.microsoft.com/office/powerpoint/2010/main" val="25973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page on the risk assessment form looks at medical emergency, manual handling and physical hazards. Again, rating these potential risks from low to high and also deleting those hazards that don’t apply to your event and specifying the controls of each. </a:t>
            </a:r>
          </a:p>
          <a:p>
            <a:r>
              <a:rPr lang="en-GB" dirty="0"/>
              <a:t>You can see under each section it gives an idea of what each hazard is referring to.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5</a:t>
            </a:fld>
            <a:endParaRPr lang="en-IE"/>
          </a:p>
        </p:txBody>
      </p:sp>
    </p:spTree>
    <p:extLst>
      <p:ext uri="{BB962C8B-B14F-4D97-AF65-F5344CB8AC3E}">
        <p14:creationId xmlns:p14="http://schemas.microsoft.com/office/powerpoint/2010/main" val="197179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page is for Access, Housekeeping and anything else you may seem fit as a hazard that hasn’t already been covered in the above subheadings. </a:t>
            </a:r>
          </a:p>
          <a:p>
            <a:r>
              <a:rPr lang="en-GB" dirty="0"/>
              <a:t>At the bottom then signing the risk assessment, getting advice from health and safety and  sending this back to timetabling to confirm the booking. </a:t>
            </a:r>
          </a:p>
          <a:p>
            <a:r>
              <a:rPr lang="en-GB" dirty="0"/>
              <a:t>It should be known that sending this does not mean the booking has been confirmed. You will receive an email to confirm this booking.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6</a:t>
            </a:fld>
            <a:endParaRPr lang="en-IE"/>
          </a:p>
        </p:txBody>
      </p:sp>
    </p:spTree>
    <p:extLst>
      <p:ext uri="{BB962C8B-B14F-4D97-AF65-F5344CB8AC3E}">
        <p14:creationId xmlns:p14="http://schemas.microsoft.com/office/powerpoint/2010/main" val="413190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9</a:t>
            </a:fld>
            <a:endParaRPr lang="en-IE"/>
          </a:p>
        </p:txBody>
      </p:sp>
    </p:spTree>
    <p:extLst>
      <p:ext uri="{BB962C8B-B14F-4D97-AF65-F5344CB8AC3E}">
        <p14:creationId xmlns:p14="http://schemas.microsoft.com/office/powerpoint/2010/main" val="235381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bottom of the main home page of the ATU SU life page there is a tab under resource documents. Here you can find all instructions on how to book rooms, insurance forms, Roles and responsibilities of committee members, </a:t>
            </a:r>
            <a:r>
              <a:rPr lang="en-GB" dirty="0" err="1"/>
              <a:t>Elearning</a:t>
            </a:r>
            <a:r>
              <a:rPr lang="en-GB" dirty="0"/>
              <a:t> Courses and Policies and so on. This is updated regularly with instruction manuals and will have today's training on it also. </a:t>
            </a:r>
          </a:p>
          <a:p>
            <a:r>
              <a:rPr lang="en-GB" dirty="0"/>
              <a:t>If you feel there is something that could be useful here, please reach out and let us know and we can do our best to provide this to everyone to optimize the website.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11</a:t>
            </a:fld>
            <a:endParaRPr lang="en-IE"/>
          </a:p>
        </p:txBody>
      </p:sp>
    </p:spTree>
    <p:extLst>
      <p:ext uri="{BB962C8B-B14F-4D97-AF65-F5344CB8AC3E}">
        <p14:creationId xmlns:p14="http://schemas.microsoft.com/office/powerpoint/2010/main" val="379988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weekly drop in clinic downstairs in the student's union every Tuesday after today from 11am to 1:30pm. This will be in H0001 and you can call in anytime between with any queries you may have, and we will be happy to help in whatever way we can. </a:t>
            </a:r>
            <a:endParaRPr lang="en-IE" dirty="0"/>
          </a:p>
        </p:txBody>
      </p:sp>
      <p:sp>
        <p:nvSpPr>
          <p:cNvPr id="4" name="Slide Number Placeholder 3"/>
          <p:cNvSpPr>
            <a:spLocks noGrp="1"/>
          </p:cNvSpPr>
          <p:nvPr>
            <p:ph type="sldNum" sz="quarter" idx="5"/>
          </p:nvPr>
        </p:nvSpPr>
        <p:spPr/>
        <p:txBody>
          <a:bodyPr/>
          <a:lstStyle/>
          <a:p>
            <a:fld id="{6D4F4B24-71B6-46D7-9B6F-10C25B2F27E3}" type="slidenum">
              <a:rPr lang="en-IE" smtClean="0"/>
              <a:t>12</a:t>
            </a:fld>
            <a:endParaRPr lang="en-IE"/>
          </a:p>
        </p:txBody>
      </p:sp>
    </p:spTree>
    <p:extLst>
      <p:ext uri="{BB962C8B-B14F-4D97-AF65-F5344CB8AC3E}">
        <p14:creationId xmlns:p14="http://schemas.microsoft.com/office/powerpoint/2010/main" val="41508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8E684BF-EB18-4789-A3F5-1ECF7B47F36D}" type="datetimeFigureOut">
              <a:rPr lang="en-IE" smtClean="0"/>
              <a:t>28/11/2023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388539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684BF-EB18-4789-A3F5-1ECF7B47F36D}" type="datetimeFigureOut">
              <a:rPr lang="en-IE" smtClean="0"/>
              <a:t>28/11/2023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35401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684BF-EB18-4789-A3F5-1ECF7B47F36D}" type="datetimeFigureOut">
              <a:rPr lang="en-IE" smtClean="0"/>
              <a:t>28/11/2023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370347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E684BF-EB18-4789-A3F5-1ECF7B47F36D}" type="datetimeFigureOut">
              <a:rPr lang="en-IE" smtClean="0"/>
              <a:t>28/11/2023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299611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E684BF-EB18-4789-A3F5-1ECF7B47F36D}" type="datetimeFigureOut">
              <a:rPr lang="en-IE" smtClean="0"/>
              <a:t>28/11/2023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13473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8E684BF-EB18-4789-A3F5-1ECF7B47F36D}" type="datetimeFigureOut">
              <a:rPr lang="en-IE" smtClean="0"/>
              <a:t>28/11/2023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36517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8E684BF-EB18-4789-A3F5-1ECF7B47F36D}" type="datetimeFigureOut">
              <a:rPr lang="en-IE" smtClean="0"/>
              <a:t>28/11/2023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221989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8E684BF-EB18-4789-A3F5-1ECF7B47F36D}" type="datetimeFigureOut">
              <a:rPr lang="en-IE" smtClean="0"/>
              <a:t>28/11/2023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3867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684BF-EB18-4789-A3F5-1ECF7B47F36D}" type="datetimeFigureOut">
              <a:rPr lang="en-IE" smtClean="0"/>
              <a:t>28/11/2023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409941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E684BF-EB18-4789-A3F5-1ECF7B47F36D}" type="datetimeFigureOut">
              <a:rPr lang="en-IE" smtClean="0"/>
              <a:t>28/11/2023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271055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E684BF-EB18-4789-A3F5-1ECF7B47F36D}" type="datetimeFigureOut">
              <a:rPr lang="en-IE" smtClean="0"/>
              <a:t>28/11/2023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FDAB28-CF32-4610-8915-8466A9C58BE5}" type="slidenum">
              <a:rPr lang="en-IE" smtClean="0"/>
              <a:t>‹#›</a:t>
            </a:fld>
            <a:endParaRPr lang="en-IE"/>
          </a:p>
        </p:txBody>
      </p:sp>
    </p:spTree>
    <p:extLst>
      <p:ext uri="{BB962C8B-B14F-4D97-AF65-F5344CB8AC3E}">
        <p14:creationId xmlns:p14="http://schemas.microsoft.com/office/powerpoint/2010/main" val="185773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84BF-EB18-4789-A3F5-1ECF7B47F36D}" type="datetimeFigureOut">
              <a:rPr lang="en-IE" smtClean="0"/>
              <a:t>28/11/2023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DAB28-CF32-4610-8915-8466A9C58BE5}" type="slidenum">
              <a:rPr lang="en-IE" smtClean="0"/>
              <a:t>‹#›</a:t>
            </a:fld>
            <a:endParaRPr lang="en-IE"/>
          </a:p>
        </p:txBody>
      </p:sp>
    </p:spTree>
    <p:extLst>
      <p:ext uri="{BB962C8B-B14F-4D97-AF65-F5344CB8AC3E}">
        <p14:creationId xmlns:p14="http://schemas.microsoft.com/office/powerpoint/2010/main" val="4508510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healthandsafety.sligo@atu.i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sligo.atusulife.ie/support/re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timetabling@atu.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dn.sligo.atusulife.ie/docs/resources/Guide_to_Booking_Facilities_for_Clubs__Societies_updated.pdf" TargetMode="External"/><Relationship Id="rId4" Type="http://schemas.openxmlformats.org/officeDocument/2006/relationships/hyperlink" Target="mailto:healthandsafety.sligo@atu.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tsligo.ie/wp-content/uploads/2021/06/IT-Sligo-Alcohol-Policy-2.pdf" TargetMode="External"/><Relationship Id="rId2" Type="http://schemas.openxmlformats.org/officeDocument/2006/relationships/hyperlink" Target="https://www.itsligo.ie/wp-content/uploads/2022/08/Student-Code_Final_August_202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tsligo.ie/wp-content/uploads/2023/09/ATU-Child-Protection-Policy-202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usla.ie/children-first/children-first-e-learning-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5D9A-2356-0308-DA83-DF891DAFAAD2}"/>
              </a:ext>
            </a:extLst>
          </p:cNvPr>
          <p:cNvSpPr>
            <a:spLocks noGrp="1"/>
          </p:cNvSpPr>
          <p:nvPr>
            <p:ph type="ctrTitle"/>
          </p:nvPr>
        </p:nvSpPr>
        <p:spPr>
          <a:xfrm>
            <a:off x="836363" y="4071596"/>
            <a:ext cx="10515600" cy="1500529"/>
          </a:xfrm>
          <a:noFill/>
        </p:spPr>
        <p:txBody>
          <a:bodyPr anchor="b">
            <a:normAutofit fontScale="90000"/>
          </a:bodyPr>
          <a:lstStyle/>
          <a:p>
            <a:r>
              <a:rPr lang="en-GB" sz="2900" b="1" dirty="0"/>
              <a:t>Booking Rooms, Risk Assessments, </a:t>
            </a:r>
            <a:br>
              <a:rPr lang="en-GB" sz="2900" b="1" dirty="0"/>
            </a:br>
            <a:r>
              <a:rPr lang="en-GB" sz="2900" b="1" dirty="0"/>
              <a:t>Important things to know - Student Alcohol Policy, Child Protection, in the Event of an Accident</a:t>
            </a:r>
            <a:br>
              <a:rPr lang="en-GB" sz="2900" b="1" dirty="0"/>
            </a:br>
            <a:r>
              <a:rPr lang="en-GB" sz="2900" b="1" dirty="0"/>
              <a:t>Resource Documents &amp; Walk in Clinics</a:t>
            </a:r>
            <a:endParaRPr lang="en-IE" sz="2900" b="1" dirty="0"/>
          </a:p>
        </p:txBody>
      </p:sp>
      <p:sp>
        <p:nvSpPr>
          <p:cNvPr id="3" name="Subtitle 2">
            <a:extLst>
              <a:ext uri="{FF2B5EF4-FFF2-40B4-BE49-F238E27FC236}">
                <a16:creationId xmlns:a16="http://schemas.microsoft.com/office/drawing/2014/main" id="{72341446-FA82-C23E-2180-CAF04C15A6C1}"/>
              </a:ext>
            </a:extLst>
          </p:cNvPr>
          <p:cNvSpPr>
            <a:spLocks noGrp="1"/>
          </p:cNvSpPr>
          <p:nvPr>
            <p:ph type="subTitle" idx="1"/>
          </p:nvPr>
        </p:nvSpPr>
        <p:spPr>
          <a:xfrm>
            <a:off x="839469" y="5864772"/>
            <a:ext cx="10509388" cy="662152"/>
          </a:xfrm>
          <a:noFill/>
        </p:spPr>
        <p:txBody>
          <a:bodyPr>
            <a:normAutofit/>
          </a:bodyPr>
          <a:lstStyle/>
          <a:p>
            <a:pPr>
              <a:spcAft>
                <a:spcPts val="600"/>
              </a:spcAft>
            </a:pPr>
            <a:r>
              <a:rPr lang="en-GB" b="1" dirty="0"/>
              <a:t>ATU Sligo Clubs &amp; Societies Workshop 21</a:t>
            </a:r>
            <a:r>
              <a:rPr lang="en-GB" b="1" baseline="30000" dirty="0"/>
              <a:t>st</a:t>
            </a:r>
            <a:r>
              <a:rPr lang="en-GB" b="1" dirty="0"/>
              <a:t> November 2023</a:t>
            </a:r>
            <a:endParaRPr lang="en-IE" b="1" dirty="0"/>
          </a:p>
        </p:txBody>
      </p:sp>
      <p:pic>
        <p:nvPicPr>
          <p:cNvPr id="5" name="Picture 4" descr="A group of people dancing&#10;&#10;Description automatically generated">
            <a:extLst>
              <a:ext uri="{FF2B5EF4-FFF2-40B4-BE49-F238E27FC236}">
                <a16:creationId xmlns:a16="http://schemas.microsoft.com/office/drawing/2014/main" id="{8A212762-4C2F-1312-17DB-00B63C267C3E}"/>
              </a:ext>
            </a:extLst>
          </p:cNvPr>
          <p:cNvPicPr>
            <a:picLocks noChangeAspect="1"/>
          </p:cNvPicPr>
          <p:nvPr/>
        </p:nvPicPr>
        <p:blipFill rotWithShape="1">
          <a:blip r:embed="rId3">
            <a:extLst>
              <a:ext uri="{28A0092B-C50C-407E-A947-70E740481C1C}">
                <a14:useLocalDpi xmlns:a14="http://schemas.microsoft.com/office/drawing/2010/main" val="0"/>
              </a:ext>
            </a:extLst>
          </a:blip>
          <a:srcRect t="10028" b="27248"/>
          <a:stretch/>
        </p:blipFill>
        <p:spPr>
          <a:xfrm>
            <a:off x="20" y="2"/>
            <a:ext cx="12191979" cy="3900104"/>
          </a:xfrm>
          <a:prstGeom prst="rect">
            <a:avLst/>
          </a:prstGeom>
        </p:spPr>
      </p:pic>
    </p:spTree>
    <p:extLst>
      <p:ext uri="{BB962C8B-B14F-4D97-AF65-F5344CB8AC3E}">
        <p14:creationId xmlns:p14="http://schemas.microsoft.com/office/powerpoint/2010/main" val="25041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D3B7-4718-5BB8-1FAC-C532D45C1D60}"/>
              </a:ext>
            </a:extLst>
          </p:cNvPr>
          <p:cNvSpPr>
            <a:spLocks noGrp="1"/>
          </p:cNvSpPr>
          <p:nvPr>
            <p:ph type="title"/>
          </p:nvPr>
        </p:nvSpPr>
        <p:spPr>
          <a:xfrm>
            <a:off x="686834" y="1153572"/>
            <a:ext cx="3200400" cy="4461163"/>
          </a:xfrm>
        </p:spPr>
        <p:txBody>
          <a:bodyPr>
            <a:normAutofit/>
          </a:bodyPr>
          <a:lstStyle/>
          <a:p>
            <a:r>
              <a:rPr lang="en-IE" dirty="0">
                <a:solidFill>
                  <a:srgbClr val="FFFFFF"/>
                </a:solidFill>
              </a:rPr>
              <a:t>In the event  of an accident….</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63BA98-467F-CE17-ACDA-DC9226CDC4B3}"/>
              </a:ext>
            </a:extLst>
          </p:cNvPr>
          <p:cNvSpPr>
            <a:spLocks noGrp="1"/>
          </p:cNvSpPr>
          <p:nvPr>
            <p:ph idx="1"/>
          </p:nvPr>
        </p:nvSpPr>
        <p:spPr>
          <a:xfrm>
            <a:off x="4447308" y="677917"/>
            <a:ext cx="6935395" cy="5499046"/>
          </a:xfrm>
        </p:spPr>
        <p:txBody>
          <a:bodyPr anchor="ctr">
            <a:normAutofit lnSpcReduction="10000"/>
          </a:bodyPr>
          <a:lstStyle/>
          <a:p>
            <a:r>
              <a:rPr lang="en-IE" dirty="0"/>
              <a:t>The Accident Report Form (under Resource Documents) should be completed </a:t>
            </a:r>
            <a:r>
              <a:rPr lang="en-US" dirty="0">
                <a:effectLst/>
                <a:ea typeface="Times New Roman" panose="02020603050405020304" pitchFamily="18" charset="0"/>
                <a:cs typeface="Calibri" panose="020F0502020204030204" pitchFamily="34" charset="0"/>
              </a:rPr>
              <a:t>by the person in charge, in the event of an accident, incident and forward to the health and safety department via </a:t>
            </a:r>
            <a:r>
              <a:rPr lang="en-US" b="1" u="sng" dirty="0">
                <a:solidFill>
                  <a:srgbClr val="F49100"/>
                </a:solidFill>
                <a:effectLst/>
                <a:ea typeface="Times New Roman" panose="02020603050405020304" pitchFamily="18" charset="0"/>
                <a:cs typeface="Calibri" panose="020F0502020204030204" pitchFamily="34" charset="0"/>
                <a:hlinkClick r:id="rId2"/>
              </a:rPr>
              <a:t>healthandsafety.sligo@atu.ie</a:t>
            </a:r>
            <a:r>
              <a:rPr lang="en-US" dirty="0">
                <a:effectLst/>
                <a:ea typeface="Times New Roman" panose="02020603050405020304" pitchFamily="18" charset="0"/>
                <a:cs typeface="Calibri" panose="020F0502020204030204" pitchFamily="34" charset="0"/>
              </a:rPr>
              <a:t> within </a:t>
            </a:r>
            <a:r>
              <a:rPr lang="en-US" b="1" dirty="0">
                <a:solidFill>
                  <a:srgbClr val="FF0000"/>
                </a:solidFill>
                <a:effectLst/>
                <a:ea typeface="Times New Roman" panose="02020603050405020304" pitchFamily="18" charset="0"/>
                <a:cs typeface="Calibri" panose="020F0502020204030204" pitchFamily="34" charset="0"/>
              </a:rPr>
              <a:t>24 hours</a:t>
            </a:r>
            <a:r>
              <a:rPr lang="en-US" dirty="0">
                <a:solidFill>
                  <a:srgbClr val="FF0000"/>
                </a:solidFill>
                <a:effectLst/>
                <a:ea typeface="Times New Roman" panose="02020603050405020304" pitchFamily="18" charset="0"/>
                <a:cs typeface="Calibri" panose="020F0502020204030204" pitchFamily="34" charset="0"/>
              </a:rPr>
              <a:t>  </a:t>
            </a:r>
            <a:r>
              <a:rPr lang="en-US" dirty="0">
                <a:effectLst/>
                <a:ea typeface="Times New Roman" panose="02020603050405020304" pitchFamily="18" charset="0"/>
                <a:cs typeface="Calibri" panose="020F0502020204030204" pitchFamily="34" charset="0"/>
              </a:rPr>
              <a:t>of the event occurring. </a:t>
            </a:r>
          </a:p>
          <a:p>
            <a:r>
              <a:rPr lang="en-US" dirty="0">
                <a:ea typeface="Times New Roman" panose="02020603050405020304" pitchFamily="18" charset="0"/>
                <a:cs typeface="Calibri" panose="020F0502020204030204" pitchFamily="34" charset="0"/>
              </a:rPr>
              <a:t>This process triggers our personal accident insurance policy and I contact the injured party to see if they have medical expenses related to the injury that can be reimbursed</a:t>
            </a:r>
          </a:p>
          <a:p>
            <a:r>
              <a:rPr lang="en-US" dirty="0">
                <a:effectLst/>
                <a:ea typeface="Times New Roman" panose="02020603050405020304" pitchFamily="18" charset="0"/>
                <a:cs typeface="Calibri" panose="020F0502020204030204" pitchFamily="34" charset="0"/>
              </a:rPr>
              <a:t>Medical expenses should be paid, and receipts kept and submitted to me, I liaise with insurance company and reimbursement is made to the student</a:t>
            </a:r>
            <a:endParaRPr lang="en-IE" dirty="0">
              <a:effectLst/>
              <a:ea typeface="Times New Roman" panose="02020603050405020304" pitchFamily="18" charset="0"/>
            </a:endParaRPr>
          </a:p>
          <a:p>
            <a:endParaRPr lang="en-IE" dirty="0"/>
          </a:p>
        </p:txBody>
      </p:sp>
    </p:spTree>
    <p:extLst>
      <p:ext uri="{BB962C8B-B14F-4D97-AF65-F5344CB8AC3E}">
        <p14:creationId xmlns:p14="http://schemas.microsoft.com/office/powerpoint/2010/main" val="113012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A6A072-542C-F20E-6E81-5D21F93E4BF5}"/>
              </a:ext>
            </a:extLst>
          </p:cNvPr>
          <p:cNvPicPr>
            <a:picLocks noChangeAspect="1"/>
          </p:cNvPicPr>
          <p:nvPr/>
        </p:nvPicPr>
        <p:blipFill>
          <a:blip r:embed="rId3"/>
          <a:stretch>
            <a:fillRect/>
          </a:stretch>
        </p:blipFill>
        <p:spPr>
          <a:xfrm>
            <a:off x="764988" y="1744515"/>
            <a:ext cx="3368969" cy="3368969"/>
          </a:xfrm>
          <a:prstGeom prst="rect">
            <a:avLst/>
          </a:prstGeom>
        </p:spPr>
      </p:pic>
      <p:sp>
        <p:nvSpPr>
          <p:cNvPr id="11"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AD00DFF-3C72-A833-17C8-3F4AECC1CA97}"/>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a:solidFill>
                  <a:srgbClr val="FFFFFF"/>
                </a:solidFill>
                <a:latin typeface="+mj-lt"/>
                <a:ea typeface="+mj-ea"/>
                <a:cs typeface="+mj-cs"/>
              </a:rPr>
              <a:t>RESOURCE DOCUMENTS</a:t>
            </a:r>
          </a:p>
        </p:txBody>
      </p:sp>
      <p:sp>
        <p:nvSpPr>
          <p:cNvPr id="3" name="Text Placeholder 2">
            <a:extLst>
              <a:ext uri="{FF2B5EF4-FFF2-40B4-BE49-F238E27FC236}">
                <a16:creationId xmlns:a16="http://schemas.microsoft.com/office/drawing/2014/main" id="{AE0824AD-BF63-C7B0-F4EF-AF92158504F8}"/>
              </a:ext>
            </a:extLst>
          </p:cNvPr>
          <p:cNvSpPr>
            <a:spLocks noGrp="1"/>
          </p:cNvSpPr>
          <p:nvPr>
            <p:ph type="body" idx="1"/>
          </p:nvPr>
        </p:nvSpPr>
        <p:spPr>
          <a:xfrm>
            <a:off x="5622061" y="4312561"/>
            <a:ext cx="5649349" cy="1687815"/>
          </a:xfrm>
        </p:spPr>
        <p:txBody>
          <a:bodyPr vert="horz" lIns="91440" tIns="45720" rIns="91440" bIns="45720" rtlCol="0" anchor="t">
            <a:normAutofit/>
          </a:bodyPr>
          <a:lstStyle/>
          <a:p>
            <a:pPr>
              <a:spcAft>
                <a:spcPts val="600"/>
              </a:spcAft>
            </a:pPr>
            <a:r>
              <a:rPr lang="en-US" sz="1700" kern="1200" dirty="0">
                <a:solidFill>
                  <a:srgbClr val="FFFFFF"/>
                </a:solidFill>
                <a:latin typeface="+mn-lt"/>
                <a:ea typeface="+mn-ea"/>
                <a:cs typeface="+mn-cs"/>
                <a:hlinkClick r:id="rId4"/>
              </a:rPr>
              <a:t>Resource Documents - ATU Sligo Clubs &amp; Socs (atusulife.ie)</a:t>
            </a:r>
            <a:endParaRPr lang="en-US" sz="1700" kern="1200" dirty="0">
              <a:solidFill>
                <a:srgbClr val="FFFFFF"/>
              </a:solidFill>
              <a:latin typeface="+mn-lt"/>
              <a:ea typeface="+mn-ea"/>
              <a:cs typeface="+mn-cs"/>
            </a:endParaRPr>
          </a:p>
          <a:p>
            <a:pPr>
              <a:spcAft>
                <a:spcPts val="600"/>
              </a:spcAft>
            </a:pPr>
            <a:r>
              <a:rPr lang="en-US" sz="1700" kern="1200" dirty="0">
                <a:solidFill>
                  <a:srgbClr val="FFFFFF"/>
                </a:solidFill>
                <a:latin typeface="+mn-lt"/>
                <a:ea typeface="+mn-ea"/>
                <a:cs typeface="+mn-cs"/>
              </a:rPr>
              <a:t>Booking Rooms, Navigating ATUSU Life, Policies &amp; Procedures, Student Alcohol Policy, Accident Report Forms, TUSLA E Learning Courses, Role and Responsibilities ….</a:t>
            </a:r>
          </a:p>
        </p:txBody>
      </p:sp>
      <p:sp>
        <p:nvSpPr>
          <p:cNvPr id="1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5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E3DE-599F-AB47-14F5-F4E6611B57DC}"/>
              </a:ext>
            </a:extLst>
          </p:cNvPr>
          <p:cNvSpPr>
            <a:spLocks noGrp="1"/>
          </p:cNvSpPr>
          <p:nvPr>
            <p:ph type="title"/>
          </p:nvPr>
        </p:nvSpPr>
        <p:spPr>
          <a:xfrm>
            <a:off x="914400" y="572569"/>
            <a:ext cx="4376643" cy="1642956"/>
          </a:xfrm>
        </p:spPr>
        <p:txBody>
          <a:bodyPr vert="horz" lIns="91440" tIns="45720" rIns="91440" bIns="45720" rtlCol="0" anchor="b">
            <a:normAutofit/>
          </a:bodyPr>
          <a:lstStyle/>
          <a:p>
            <a:r>
              <a:rPr lang="en-US" sz="3600" b="1" u="sng" dirty="0"/>
              <a:t>Drop In Clinics</a:t>
            </a:r>
          </a:p>
        </p:txBody>
      </p:sp>
      <p:pic>
        <p:nvPicPr>
          <p:cNvPr id="14" name="Content Placeholder 13">
            <a:extLst>
              <a:ext uri="{FF2B5EF4-FFF2-40B4-BE49-F238E27FC236}">
                <a16:creationId xmlns:a16="http://schemas.microsoft.com/office/drawing/2014/main" id="{2EC977BD-800A-A6CF-DA6E-7E4F5124D1A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351" r="1351"/>
          <a:stretch/>
        </p:blipFill>
        <p:spPr>
          <a:xfrm>
            <a:off x="6089374" y="602974"/>
            <a:ext cx="5486400" cy="5638800"/>
          </a:xfrm>
          <a:prstGeom prst="rect">
            <a:avLst/>
          </a:prstGeom>
        </p:spPr>
      </p:pic>
      <p:sp>
        <p:nvSpPr>
          <p:cNvPr id="4" name="Content Placeholder 3">
            <a:extLst>
              <a:ext uri="{FF2B5EF4-FFF2-40B4-BE49-F238E27FC236}">
                <a16:creationId xmlns:a16="http://schemas.microsoft.com/office/drawing/2014/main" id="{640A4007-7FF0-D32D-300E-9B3AA9520ED0}"/>
              </a:ext>
            </a:extLst>
          </p:cNvPr>
          <p:cNvSpPr>
            <a:spLocks noGrp="1"/>
          </p:cNvSpPr>
          <p:nvPr>
            <p:ph sz="half" idx="2"/>
          </p:nvPr>
        </p:nvSpPr>
        <p:spPr>
          <a:xfrm>
            <a:off x="896112" y="2596243"/>
            <a:ext cx="4376643" cy="3689187"/>
          </a:xfrm>
        </p:spPr>
        <p:txBody>
          <a:bodyPr vert="horz" lIns="91440" tIns="45720" rIns="91440" bIns="45720" rtlCol="0">
            <a:normAutofit/>
          </a:bodyPr>
          <a:lstStyle/>
          <a:p>
            <a:pPr marL="0"/>
            <a:r>
              <a:rPr lang="en-US" sz="1600" b="1" dirty="0"/>
              <a:t>Every Tuesday</a:t>
            </a:r>
          </a:p>
          <a:p>
            <a:pPr marL="0"/>
            <a:r>
              <a:rPr lang="en-US" sz="1600" b="1" dirty="0"/>
              <a:t> 11am – 1:30pm </a:t>
            </a:r>
          </a:p>
          <a:p>
            <a:r>
              <a:rPr lang="en-US" sz="1600" dirty="0"/>
              <a:t>28</a:t>
            </a:r>
            <a:r>
              <a:rPr lang="en-US" sz="1600" baseline="30000" dirty="0"/>
              <a:t>th</a:t>
            </a:r>
            <a:r>
              <a:rPr lang="en-US" sz="1600" dirty="0"/>
              <a:t> November</a:t>
            </a:r>
          </a:p>
          <a:p>
            <a:r>
              <a:rPr lang="en-US" sz="1600" dirty="0"/>
              <a:t>5</a:t>
            </a:r>
            <a:r>
              <a:rPr lang="en-US" sz="1600" baseline="30000" dirty="0"/>
              <a:t>th</a:t>
            </a:r>
            <a:r>
              <a:rPr lang="en-US" sz="1600" dirty="0"/>
              <a:t> December</a:t>
            </a:r>
          </a:p>
          <a:p>
            <a:r>
              <a:rPr lang="en-US" sz="1600" dirty="0"/>
              <a:t>12</a:t>
            </a:r>
            <a:r>
              <a:rPr lang="en-US" sz="1600" baseline="30000" dirty="0"/>
              <a:t>th</a:t>
            </a:r>
            <a:r>
              <a:rPr lang="en-US" sz="1600" dirty="0"/>
              <a:t> December</a:t>
            </a:r>
          </a:p>
          <a:p>
            <a:pPr marL="0" indent="0">
              <a:buNone/>
            </a:pPr>
            <a:endParaRPr lang="en-US" sz="1600" dirty="0"/>
          </a:p>
          <a:p>
            <a:endParaRPr lang="en-US" sz="1600" dirty="0"/>
          </a:p>
          <a:p>
            <a:r>
              <a:rPr lang="en-US" sz="1600" dirty="0"/>
              <a:t>Downstairs in the </a:t>
            </a:r>
            <a:r>
              <a:rPr lang="en-US" sz="1600"/>
              <a:t>Student Center</a:t>
            </a:r>
            <a:endParaRPr lang="en-US" sz="1600" dirty="0"/>
          </a:p>
          <a:p>
            <a:r>
              <a:rPr lang="en-US" sz="1600" dirty="0"/>
              <a:t>Room H0001</a:t>
            </a:r>
          </a:p>
          <a:p>
            <a:pPr marL="0"/>
            <a:endParaRPr lang="en-US" sz="1600" dirty="0">
              <a:solidFill>
                <a:schemeClr val="tx2"/>
              </a:solidFill>
            </a:endParaRPr>
          </a:p>
        </p:txBody>
      </p:sp>
    </p:spTree>
    <p:extLst>
      <p:ext uri="{BB962C8B-B14F-4D97-AF65-F5344CB8AC3E}">
        <p14:creationId xmlns:p14="http://schemas.microsoft.com/office/powerpoint/2010/main" val="135581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B46B-A27D-5381-7936-CFFF81C915A3}"/>
              </a:ext>
            </a:extLst>
          </p:cNvPr>
          <p:cNvSpPr>
            <a:spLocks noGrp="1"/>
          </p:cNvSpPr>
          <p:nvPr>
            <p:ph type="title"/>
          </p:nvPr>
        </p:nvSpPr>
        <p:spPr>
          <a:xfrm>
            <a:off x="761802" y="240241"/>
            <a:ext cx="10760054" cy="1228299"/>
          </a:xfrm>
        </p:spPr>
        <p:txBody>
          <a:bodyPr>
            <a:normAutofit/>
          </a:bodyPr>
          <a:lstStyle/>
          <a:p>
            <a:r>
              <a:rPr lang="en-GB" sz="4000" b="1" dirty="0"/>
              <a:t>Booking a Room on Campus for your Club or Society</a:t>
            </a:r>
            <a:endParaRPr lang="en-IE" sz="4000" b="1" dirty="0"/>
          </a:p>
        </p:txBody>
      </p:sp>
      <p:sp>
        <p:nvSpPr>
          <p:cNvPr id="3" name="Content Placeholder 2">
            <a:extLst>
              <a:ext uri="{FF2B5EF4-FFF2-40B4-BE49-F238E27FC236}">
                <a16:creationId xmlns:a16="http://schemas.microsoft.com/office/drawing/2014/main" id="{CBDA4186-2119-AB18-E57D-CEB2735BBAFF}"/>
              </a:ext>
            </a:extLst>
          </p:cNvPr>
          <p:cNvSpPr>
            <a:spLocks noGrp="1"/>
          </p:cNvSpPr>
          <p:nvPr>
            <p:ph idx="1"/>
          </p:nvPr>
        </p:nvSpPr>
        <p:spPr>
          <a:xfrm>
            <a:off x="761802" y="1718440"/>
            <a:ext cx="4864875" cy="5139560"/>
          </a:xfrm>
        </p:spPr>
        <p:txBody>
          <a:bodyPr anchor="ctr">
            <a:normAutofit lnSpcReduction="10000"/>
          </a:bodyPr>
          <a:lstStyle/>
          <a:p>
            <a:r>
              <a:rPr lang="en-GB" sz="2000" b="1" dirty="0">
                <a:latin typeface="ADLaM Display" panose="020F0502020204030204" pitchFamily="2" charset="0"/>
                <a:ea typeface="ADLaM Display" panose="020F0502020204030204" pitchFamily="2" charset="0"/>
                <a:cs typeface="ADLaM Display" panose="020F0502020204030204" pitchFamily="2" charset="0"/>
              </a:rPr>
              <a:t>Contact Timetabling - </a:t>
            </a:r>
            <a:r>
              <a:rPr lang="en-GB" sz="2000" b="1" dirty="0">
                <a:latin typeface="ADLaM Display" panose="020F0502020204030204" pitchFamily="2" charset="0"/>
                <a:ea typeface="ADLaM Display" panose="020F0502020204030204" pitchFamily="2" charset="0"/>
                <a:cs typeface="ADLaM Display" panose="020F0502020204030204" pitchFamily="2" charset="0"/>
                <a:hlinkClick r:id="rId3">
                  <a:extLst>
                    <a:ext uri="{A12FA001-AC4F-418D-AE19-62706E023703}">
                      <ahyp:hlinkClr xmlns:ahyp="http://schemas.microsoft.com/office/drawing/2018/hyperlinkcolor" val="tx"/>
                    </a:ext>
                  </a:extLst>
                </a:hlinkClick>
              </a:rPr>
              <a:t>timetabling@atu.ie</a:t>
            </a:r>
            <a:r>
              <a:rPr lang="en-GB" sz="2000" b="1" dirty="0">
                <a:latin typeface="ADLaM Display" panose="020F0502020204030204" pitchFamily="2" charset="0"/>
                <a:ea typeface="ADLaM Display" panose="020F0502020204030204" pitchFamily="2" charset="0"/>
                <a:cs typeface="ADLaM Display" panose="020F0502020204030204" pitchFamily="2" charset="0"/>
              </a:rPr>
              <a:t> with an overview of what you are looking for and when</a:t>
            </a:r>
          </a:p>
          <a:p>
            <a:r>
              <a:rPr lang="en-GB" sz="2000" b="1" dirty="0">
                <a:latin typeface="ADLaM Display" panose="020F0502020204030204" pitchFamily="2" charset="0"/>
                <a:ea typeface="ADLaM Display" panose="020F0502020204030204" pitchFamily="2" charset="0"/>
                <a:cs typeface="ADLaM Display" panose="020F0502020204030204" pitchFamily="2" charset="0"/>
              </a:rPr>
              <a:t>Receive and fill out the booking/ risk assessment form. </a:t>
            </a:r>
          </a:p>
          <a:p>
            <a:r>
              <a:rPr lang="en-GB" sz="2000" b="1" dirty="0">
                <a:latin typeface="ADLaM Display" panose="020F0502020204030204" pitchFamily="2" charset="0"/>
                <a:ea typeface="ADLaM Display" panose="020F0502020204030204" pitchFamily="2" charset="0"/>
                <a:cs typeface="ADLaM Display" panose="020F0502020204030204" pitchFamily="2" charset="0"/>
              </a:rPr>
              <a:t>Fire &amp; Evacuation as well as First Aid control measures. </a:t>
            </a:r>
          </a:p>
          <a:p>
            <a:r>
              <a:rPr lang="en-GB" sz="2000" b="1" dirty="0">
                <a:latin typeface="ADLaM Display" panose="020F0502020204030204" pitchFamily="2" charset="0"/>
                <a:ea typeface="ADLaM Display" panose="020F0502020204030204" pitchFamily="2" charset="0"/>
                <a:cs typeface="ADLaM Display" panose="020F0502020204030204" pitchFamily="2" charset="0"/>
              </a:rPr>
              <a:t>Speak to Health &amp; Safety - </a:t>
            </a:r>
            <a:r>
              <a:rPr lang="en-GB" sz="2000" b="1" dirty="0">
                <a:latin typeface="ADLaM Display" panose="020F0502020204030204" pitchFamily="2" charset="0"/>
                <a:ea typeface="ADLaM Display" panose="020F0502020204030204" pitchFamily="2" charset="0"/>
                <a:cs typeface="ADLaM Display" panose="020F0502020204030204" pitchFamily="2" charset="0"/>
                <a:hlinkClick r:id="rId4">
                  <a:extLst>
                    <a:ext uri="{A12FA001-AC4F-418D-AE19-62706E023703}">
                      <ahyp:hlinkClr xmlns:ahyp="http://schemas.microsoft.com/office/drawing/2018/hyperlinkcolor" val="tx"/>
                    </a:ext>
                  </a:extLst>
                </a:hlinkClick>
              </a:rPr>
              <a:t>healthandsafety.sligo@atu.ie</a:t>
            </a:r>
            <a:endParaRPr lang="en-GB" sz="2000" b="1" dirty="0">
              <a:latin typeface="ADLaM Display" panose="020F0502020204030204" pitchFamily="2" charset="0"/>
              <a:ea typeface="ADLaM Display" panose="020F0502020204030204" pitchFamily="2" charset="0"/>
              <a:cs typeface="ADLaM Display" panose="020F0502020204030204" pitchFamily="2" charset="0"/>
            </a:endParaRPr>
          </a:p>
          <a:p>
            <a:r>
              <a:rPr lang="en-GB" sz="2000" b="1" dirty="0">
                <a:latin typeface="ADLaM Display" panose="020F0502020204030204" pitchFamily="2" charset="0"/>
                <a:ea typeface="ADLaM Display" panose="020F0502020204030204" pitchFamily="2" charset="0"/>
                <a:cs typeface="ADLaM Display" panose="020F0502020204030204" pitchFamily="2" charset="0"/>
              </a:rPr>
              <a:t>Return to Timetabling for approval. </a:t>
            </a:r>
          </a:p>
          <a:p>
            <a:r>
              <a:rPr lang="en-GB" sz="2000" b="1" dirty="0">
                <a:solidFill>
                  <a:srgbClr val="FF0000"/>
                </a:solidFill>
                <a:latin typeface="ADLaM Display" panose="020F0502020204030204" pitchFamily="2" charset="0"/>
                <a:ea typeface="ADLaM Display" panose="020F0502020204030204" pitchFamily="2" charset="0"/>
                <a:cs typeface="ADLaM Display" panose="020F0502020204030204" pitchFamily="2" charset="0"/>
              </a:rPr>
              <a:t>At least two weeks in advance of the Meeting or Event. </a:t>
            </a:r>
          </a:p>
          <a:p>
            <a:r>
              <a:rPr lang="en-US" sz="2000" b="1" dirty="0">
                <a:latin typeface="ADLaM Display" panose="020F0502020204030204" pitchFamily="2" charset="0"/>
                <a:ea typeface="ADLaM Display" panose="020F0502020204030204" pitchFamily="2" charset="0"/>
                <a:cs typeface="ADLaM Display" panose="020F0502020204030204" pitchFamily="2" charset="0"/>
                <a:hlinkClick r:id="rId5">
                  <a:extLst>
                    <a:ext uri="{A12FA001-AC4F-418D-AE19-62706E023703}">
                      <ahyp:hlinkClr xmlns:ahyp="http://schemas.microsoft.com/office/drawing/2018/hyperlinkcolor" val="tx"/>
                    </a:ext>
                  </a:extLst>
                </a:hlinkClick>
              </a:rPr>
              <a:t>Guide_to_Booking_Facilities_for_Clubs__Societies_updated.pdf (atusulife.ie)</a:t>
            </a:r>
            <a:endParaRPr lang="en-GB" sz="2000" b="1" dirty="0">
              <a:latin typeface="ADLaM Display" panose="020F0502020204030204" pitchFamily="2" charset="0"/>
              <a:ea typeface="ADLaM Display" panose="020F0502020204030204" pitchFamily="2" charset="0"/>
              <a:cs typeface="ADLaM Display" panose="020F0502020204030204" pitchFamily="2" charset="0"/>
            </a:endParaRPr>
          </a:p>
          <a:p>
            <a:endParaRPr lang="en-IE" sz="1700" dirty="0"/>
          </a:p>
        </p:txBody>
      </p:sp>
      <p:pic>
        <p:nvPicPr>
          <p:cNvPr id="5" name="Picture 4">
            <a:extLst>
              <a:ext uri="{FF2B5EF4-FFF2-40B4-BE49-F238E27FC236}">
                <a16:creationId xmlns:a16="http://schemas.microsoft.com/office/drawing/2014/main" id="{FE036FD3-CC1C-DBCF-574D-ED75E63666B0}"/>
              </a:ext>
            </a:extLst>
          </p:cNvPr>
          <p:cNvPicPr>
            <a:picLocks noChangeAspect="1"/>
          </p:cNvPicPr>
          <p:nvPr/>
        </p:nvPicPr>
        <p:blipFill rotWithShape="1">
          <a:blip r:embed="rId6"/>
          <a:srcRect t="12860" r="1" b="12863"/>
          <a:stretch/>
        </p:blipFill>
        <p:spPr>
          <a:xfrm>
            <a:off x="6343650" y="2768412"/>
            <a:ext cx="5178206" cy="2913538"/>
          </a:xfrm>
          <a:prstGeom prst="rect">
            <a:avLst/>
          </a:prstGeom>
        </p:spPr>
      </p:pic>
    </p:spTree>
    <p:extLst>
      <p:ext uri="{BB962C8B-B14F-4D97-AF65-F5344CB8AC3E}">
        <p14:creationId xmlns:p14="http://schemas.microsoft.com/office/powerpoint/2010/main" val="322071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38C5-2848-1993-99FD-900873B2EC25}"/>
              </a:ext>
            </a:extLst>
          </p:cNvPr>
          <p:cNvSpPr>
            <a:spLocks noGrp="1"/>
          </p:cNvSpPr>
          <p:nvPr>
            <p:ph type="title"/>
          </p:nvPr>
        </p:nvSpPr>
        <p:spPr>
          <a:xfrm>
            <a:off x="838200" y="2049516"/>
            <a:ext cx="2840182" cy="2758967"/>
          </a:xfrm>
          <a:ln>
            <a:solidFill>
              <a:schemeClr val="tx1"/>
            </a:solidFill>
          </a:ln>
        </p:spPr>
        <p:txBody>
          <a:bodyPr vert="horz" lIns="91440" tIns="45720" rIns="91440" bIns="45720" rtlCol="0" anchor="ctr">
            <a:normAutofit/>
          </a:bodyPr>
          <a:lstStyle/>
          <a:p>
            <a:r>
              <a:rPr lang="en-US" sz="3600" b="1" kern="1200" dirty="0">
                <a:solidFill>
                  <a:srgbClr val="FFFFFF"/>
                </a:solidFill>
                <a:latin typeface="+mj-lt"/>
                <a:ea typeface="+mj-ea"/>
                <a:cs typeface="+mj-cs"/>
              </a:rPr>
              <a:t>Risk Assessment forms for room booking. </a:t>
            </a:r>
          </a:p>
        </p:txBody>
      </p:sp>
      <p:pic>
        <p:nvPicPr>
          <p:cNvPr id="5" name="Content Placeholder 4" descr="A document with text and numbers&#10;&#10;Description automatically generated">
            <a:extLst>
              <a:ext uri="{FF2B5EF4-FFF2-40B4-BE49-F238E27FC236}">
                <a16:creationId xmlns:a16="http://schemas.microsoft.com/office/drawing/2014/main" id="{A60C307E-0E18-8882-0B08-E16A5A56F1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846" r="-4" b="-4"/>
          <a:stretch/>
        </p:blipFill>
        <p:spPr>
          <a:xfrm>
            <a:off x="4207933" y="687464"/>
            <a:ext cx="7347537" cy="5484048"/>
          </a:xfrm>
          <a:prstGeom prst="rect">
            <a:avLst/>
          </a:prstGeom>
        </p:spPr>
      </p:pic>
    </p:spTree>
    <p:extLst>
      <p:ext uri="{BB962C8B-B14F-4D97-AF65-F5344CB8AC3E}">
        <p14:creationId xmlns:p14="http://schemas.microsoft.com/office/powerpoint/2010/main" val="80252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446C-7618-E312-1520-7D2F63478BDD}"/>
              </a:ext>
            </a:extLst>
          </p:cNvPr>
          <p:cNvSpPr>
            <a:spLocks noGrp="1"/>
          </p:cNvSpPr>
          <p:nvPr>
            <p:ph type="title"/>
          </p:nvPr>
        </p:nvSpPr>
        <p:spPr>
          <a:xfrm>
            <a:off x="180975" y="2074363"/>
            <a:ext cx="3314700" cy="3135812"/>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kern="1200" dirty="0">
                <a:solidFill>
                  <a:schemeClr val="bg1"/>
                </a:solidFill>
                <a:latin typeface="+mj-lt"/>
                <a:ea typeface="+mj-ea"/>
                <a:cs typeface="+mj-cs"/>
              </a:rPr>
              <a:t>Risk Assessments</a:t>
            </a: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Slips, Trips &amp; Falls</a:t>
            </a: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Fire/Emergency</a:t>
            </a:r>
          </a:p>
        </p:txBody>
      </p:sp>
      <p:pic>
        <p:nvPicPr>
          <p:cNvPr id="5" name="Content Placeholder 4">
            <a:extLst>
              <a:ext uri="{FF2B5EF4-FFF2-40B4-BE49-F238E27FC236}">
                <a16:creationId xmlns:a16="http://schemas.microsoft.com/office/drawing/2014/main" id="{FAC3C9DF-D0EA-37D8-DCAB-E35AB805E2B4}"/>
              </a:ext>
            </a:extLst>
          </p:cNvPr>
          <p:cNvPicPr>
            <a:picLocks noGrp="1" noChangeAspect="1"/>
          </p:cNvPicPr>
          <p:nvPr>
            <p:ph idx="1"/>
          </p:nvPr>
        </p:nvPicPr>
        <p:blipFill>
          <a:blip r:embed="rId3"/>
          <a:stretch>
            <a:fillRect/>
          </a:stretch>
        </p:blipFill>
        <p:spPr>
          <a:xfrm>
            <a:off x="3609770" y="400050"/>
            <a:ext cx="8582229" cy="6458129"/>
          </a:xfrm>
          <a:prstGeom prst="rect">
            <a:avLst/>
          </a:prstGeom>
        </p:spPr>
      </p:pic>
    </p:spTree>
    <p:extLst>
      <p:ext uri="{BB962C8B-B14F-4D97-AF65-F5344CB8AC3E}">
        <p14:creationId xmlns:p14="http://schemas.microsoft.com/office/powerpoint/2010/main" val="32002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9C03-FB88-5550-4D92-76E01C5CE88B}"/>
              </a:ext>
            </a:extLst>
          </p:cNvPr>
          <p:cNvSpPr>
            <a:spLocks noGrp="1"/>
          </p:cNvSpPr>
          <p:nvPr>
            <p:ph type="title"/>
          </p:nvPr>
        </p:nvSpPr>
        <p:spPr>
          <a:xfrm>
            <a:off x="190500" y="2074363"/>
            <a:ext cx="3124200" cy="2764337"/>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kern="1200" dirty="0">
                <a:solidFill>
                  <a:schemeClr val="bg1"/>
                </a:solidFill>
                <a:latin typeface="+mj-lt"/>
                <a:ea typeface="+mj-ea"/>
                <a:cs typeface="+mj-cs"/>
              </a:rPr>
              <a:t>Medical Emergency</a:t>
            </a:r>
            <a:br>
              <a:rPr lang="en-US" sz="2600" dirty="0">
                <a:solidFill>
                  <a:schemeClr val="bg1"/>
                </a:solidFill>
              </a:rPr>
            </a:br>
            <a:br>
              <a:rPr lang="en-US" sz="2600" dirty="0">
                <a:solidFill>
                  <a:schemeClr val="bg1"/>
                </a:solidFill>
              </a:rPr>
            </a:br>
            <a:r>
              <a:rPr lang="en-US" sz="2600" kern="1200" dirty="0">
                <a:solidFill>
                  <a:schemeClr val="bg1"/>
                </a:solidFill>
                <a:latin typeface="+mj-lt"/>
                <a:ea typeface="+mj-ea"/>
                <a:cs typeface="+mj-cs"/>
              </a:rPr>
              <a:t>Manual Handling</a:t>
            </a: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Physical Hazards</a:t>
            </a:r>
          </a:p>
        </p:txBody>
      </p:sp>
      <p:pic>
        <p:nvPicPr>
          <p:cNvPr id="5" name="Content Placeholder 4">
            <a:extLst>
              <a:ext uri="{FF2B5EF4-FFF2-40B4-BE49-F238E27FC236}">
                <a16:creationId xmlns:a16="http://schemas.microsoft.com/office/drawing/2014/main" id="{FDDC8857-7380-05BC-DDA2-70701B1F0085}"/>
              </a:ext>
            </a:extLst>
          </p:cNvPr>
          <p:cNvPicPr>
            <a:picLocks noGrp="1" noChangeAspect="1"/>
          </p:cNvPicPr>
          <p:nvPr>
            <p:ph idx="1"/>
          </p:nvPr>
        </p:nvPicPr>
        <p:blipFill>
          <a:blip r:embed="rId3"/>
          <a:stretch>
            <a:fillRect/>
          </a:stretch>
        </p:blipFill>
        <p:spPr>
          <a:xfrm>
            <a:off x="3895665" y="790362"/>
            <a:ext cx="8017171" cy="5772363"/>
          </a:xfrm>
          <a:prstGeom prst="rect">
            <a:avLst/>
          </a:prstGeom>
        </p:spPr>
      </p:pic>
    </p:spTree>
    <p:extLst>
      <p:ext uri="{BB962C8B-B14F-4D97-AF65-F5344CB8AC3E}">
        <p14:creationId xmlns:p14="http://schemas.microsoft.com/office/powerpoint/2010/main" val="428234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DD0D-D1D5-BBFB-EF4B-67FAB97B26C6}"/>
              </a:ext>
            </a:extLst>
          </p:cNvPr>
          <p:cNvSpPr>
            <a:spLocks noGrp="1"/>
          </p:cNvSpPr>
          <p:nvPr>
            <p:ph type="title"/>
          </p:nvPr>
        </p:nvSpPr>
        <p:spPr>
          <a:xfrm>
            <a:off x="640080" y="2074363"/>
            <a:ext cx="2922270"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kern="1200" dirty="0">
                <a:solidFill>
                  <a:schemeClr val="bg1"/>
                </a:solidFill>
                <a:latin typeface="+mj-lt"/>
                <a:ea typeface="+mj-ea"/>
                <a:cs typeface="+mj-cs"/>
              </a:rPr>
              <a:t>Access</a:t>
            </a: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Housekeeping</a:t>
            </a: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Any other hazards</a:t>
            </a:r>
          </a:p>
        </p:txBody>
      </p:sp>
      <p:pic>
        <p:nvPicPr>
          <p:cNvPr id="5" name="Content Placeholder 4">
            <a:extLst>
              <a:ext uri="{FF2B5EF4-FFF2-40B4-BE49-F238E27FC236}">
                <a16:creationId xmlns:a16="http://schemas.microsoft.com/office/drawing/2014/main" id="{197A4B97-82EB-1EC2-6CBA-A62314E5B9B9}"/>
              </a:ext>
            </a:extLst>
          </p:cNvPr>
          <p:cNvPicPr>
            <a:picLocks noGrp="1" noChangeAspect="1"/>
          </p:cNvPicPr>
          <p:nvPr>
            <p:ph idx="1"/>
          </p:nvPr>
        </p:nvPicPr>
        <p:blipFill>
          <a:blip r:embed="rId3"/>
          <a:stretch>
            <a:fillRect/>
          </a:stretch>
        </p:blipFill>
        <p:spPr>
          <a:xfrm>
            <a:off x="3884603" y="961812"/>
            <a:ext cx="8202199" cy="5639013"/>
          </a:xfrm>
          <a:prstGeom prst="rect">
            <a:avLst/>
          </a:prstGeom>
        </p:spPr>
      </p:pic>
    </p:spTree>
    <p:extLst>
      <p:ext uri="{BB962C8B-B14F-4D97-AF65-F5344CB8AC3E}">
        <p14:creationId xmlns:p14="http://schemas.microsoft.com/office/powerpoint/2010/main" val="237001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7C8B2-BBDA-DCC8-9EF0-09030BD465AB}"/>
              </a:ext>
            </a:extLst>
          </p:cNvPr>
          <p:cNvSpPr>
            <a:spLocks noGrp="1"/>
          </p:cNvSpPr>
          <p:nvPr>
            <p:ph type="title"/>
          </p:nvPr>
        </p:nvSpPr>
        <p:spPr>
          <a:xfrm>
            <a:off x="1171074" y="1396686"/>
            <a:ext cx="3240506" cy="4064628"/>
          </a:xfrm>
        </p:spPr>
        <p:txBody>
          <a:bodyPr>
            <a:normAutofit/>
          </a:bodyPr>
          <a:lstStyle/>
          <a:p>
            <a:r>
              <a:rPr lang="en-IE" b="1">
                <a:solidFill>
                  <a:srgbClr val="FFFFFF"/>
                </a:solidFill>
              </a:rPr>
              <a:t>Student Alcohol Policy</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4F6005-6FB6-3DBF-EB25-46BCD9BE01FF}"/>
              </a:ext>
            </a:extLst>
          </p:cNvPr>
          <p:cNvSpPr>
            <a:spLocks noGrp="1"/>
          </p:cNvSpPr>
          <p:nvPr>
            <p:ph idx="1"/>
          </p:nvPr>
        </p:nvSpPr>
        <p:spPr>
          <a:xfrm>
            <a:off x="5370153" y="1526033"/>
            <a:ext cx="5536397" cy="3935281"/>
          </a:xfrm>
        </p:spPr>
        <p:txBody>
          <a:bodyPr>
            <a:normAutofit/>
          </a:bodyPr>
          <a:lstStyle/>
          <a:p>
            <a:r>
              <a:rPr lang="en-IE"/>
              <a:t>Student Code </a:t>
            </a:r>
            <a:r>
              <a:rPr lang="en-IE">
                <a:hlinkClick r:id="rId2"/>
              </a:rPr>
              <a:t>https://www.itsligo.ie/wp-content/uploads/2022/08/Student-Code_Final_August_2022.pdf</a:t>
            </a:r>
            <a:endParaRPr lang="en-IE"/>
          </a:p>
          <a:p>
            <a:r>
              <a:rPr lang="en-IE"/>
              <a:t>Student Alcohol Policy </a:t>
            </a:r>
            <a:r>
              <a:rPr lang="en-IE">
                <a:hlinkClick r:id="rId3"/>
              </a:rPr>
              <a:t>https://www.itsligo.ie/wp-content/uploads/2021/06/IT-Sligo-Alcohol-Policy-2.pdf</a:t>
            </a:r>
            <a:endParaRPr lang="en-IE"/>
          </a:p>
          <a:p>
            <a:pPr marL="0" indent="0">
              <a:buNone/>
            </a:pPr>
            <a:endParaRPr lang="en-IE"/>
          </a:p>
        </p:txBody>
      </p:sp>
    </p:spTree>
    <p:extLst>
      <p:ext uri="{BB962C8B-B14F-4D97-AF65-F5344CB8AC3E}">
        <p14:creationId xmlns:p14="http://schemas.microsoft.com/office/powerpoint/2010/main" val="43454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8801F8-E3DA-5581-CA40-AA176A0CCC20}"/>
              </a:ext>
            </a:extLst>
          </p:cNvPr>
          <p:cNvSpPr>
            <a:spLocks noGrp="1"/>
          </p:cNvSpPr>
          <p:nvPr>
            <p:ph type="title"/>
          </p:nvPr>
        </p:nvSpPr>
        <p:spPr>
          <a:xfrm>
            <a:off x="838200" y="365125"/>
            <a:ext cx="10515600" cy="1325563"/>
          </a:xfrm>
        </p:spPr>
        <p:txBody>
          <a:bodyPr>
            <a:normAutofit/>
          </a:bodyPr>
          <a:lstStyle/>
          <a:p>
            <a:r>
              <a:rPr lang="en-IE"/>
              <a:t>Student Alcohol Policy continued</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7B6142-2AF9-51CC-EDC9-E67C909EA209}"/>
              </a:ext>
            </a:extLst>
          </p:cNvPr>
          <p:cNvSpPr>
            <a:spLocks noGrp="1"/>
          </p:cNvSpPr>
          <p:nvPr>
            <p:ph idx="1"/>
          </p:nvPr>
        </p:nvSpPr>
        <p:spPr>
          <a:xfrm>
            <a:off x="838200" y="1825625"/>
            <a:ext cx="10515600" cy="4351338"/>
          </a:xfrm>
        </p:spPr>
        <p:txBody>
          <a:bodyPr>
            <a:normAutofit/>
          </a:bodyPr>
          <a:lstStyle/>
          <a:p>
            <a:pPr marL="0" indent="0">
              <a:buNone/>
            </a:pPr>
            <a:r>
              <a:rPr lang="en-GB" sz="2000" dirty="0"/>
              <a:t>4.8.2 Sponsorship </a:t>
            </a:r>
          </a:p>
          <a:p>
            <a:pPr marL="0" indent="0">
              <a:buNone/>
            </a:pPr>
            <a:r>
              <a:rPr lang="en-GB" sz="2000" dirty="0"/>
              <a:t>The Institute implemented a two year "phasing out process” from September 2015 which lead to an absolute ban of alcohol related sponsorship and promotions within Clubs and Societies by September 2017. </a:t>
            </a:r>
          </a:p>
          <a:p>
            <a:pPr marL="0" indent="0">
              <a:buNone/>
            </a:pPr>
            <a:r>
              <a:rPr lang="en-GB" sz="2000" dirty="0"/>
              <a:t>This includes, but is not confined to; </a:t>
            </a:r>
          </a:p>
          <a:p>
            <a:pPr marL="0" indent="0">
              <a:buNone/>
            </a:pPr>
            <a:r>
              <a:rPr lang="en-GB" sz="2000" dirty="0"/>
              <a:t>• monetary funding such as branded clothing, gear, bags etc, </a:t>
            </a:r>
          </a:p>
          <a:p>
            <a:pPr marL="0" indent="0">
              <a:buNone/>
            </a:pPr>
            <a:r>
              <a:rPr lang="en-GB" sz="2000" dirty="0"/>
              <a:t>• use of alcohol as prizes in fundraising raffles etc. </a:t>
            </a:r>
          </a:p>
          <a:p>
            <a:pPr marL="0" indent="0">
              <a:buNone/>
            </a:pPr>
            <a:r>
              <a:rPr lang="en-GB" sz="2000" dirty="0"/>
              <a:t>• use of alcohol as prizes in competitions organised for members, </a:t>
            </a:r>
          </a:p>
          <a:p>
            <a:pPr marL="0" indent="0">
              <a:buNone/>
            </a:pPr>
            <a:r>
              <a:rPr lang="en-GB" sz="2000" dirty="0"/>
              <a:t>• sponsorship from licenced entertainment venues. </a:t>
            </a:r>
          </a:p>
          <a:p>
            <a:pPr marL="0" indent="0">
              <a:buNone/>
            </a:pPr>
            <a:r>
              <a:rPr lang="en-GB" sz="2000" dirty="0"/>
              <a:t>Officers of relevant Clubs and Societies will be subject to the Institute's Disciplinary Procedures set out in the Student Charter in the case of students, and the Institutes of Technology Disciplinary Procedures in the case of staff, for any breaches of this policy. </a:t>
            </a:r>
            <a:endParaRPr lang="en-IE" sz="2000" dirty="0"/>
          </a:p>
        </p:txBody>
      </p:sp>
    </p:spTree>
    <p:extLst>
      <p:ext uri="{BB962C8B-B14F-4D97-AF65-F5344CB8AC3E}">
        <p14:creationId xmlns:p14="http://schemas.microsoft.com/office/powerpoint/2010/main" val="143013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2881F-16DE-1087-879E-5D1D913BF73B}"/>
              </a:ext>
            </a:extLst>
          </p:cNvPr>
          <p:cNvSpPr>
            <a:spLocks noGrp="1"/>
          </p:cNvSpPr>
          <p:nvPr>
            <p:ph type="title"/>
          </p:nvPr>
        </p:nvSpPr>
        <p:spPr>
          <a:xfrm>
            <a:off x="1171074" y="1396686"/>
            <a:ext cx="3240506" cy="4064628"/>
          </a:xfrm>
        </p:spPr>
        <p:txBody>
          <a:bodyPr>
            <a:normAutofit/>
          </a:bodyPr>
          <a:lstStyle/>
          <a:p>
            <a:r>
              <a:rPr lang="en-IE" b="1">
                <a:solidFill>
                  <a:srgbClr val="FFFFFF"/>
                </a:solidFill>
              </a:rPr>
              <a:t>Child Protection</a:t>
            </a:r>
          </a:p>
        </p:txBody>
      </p:sp>
      <p:sp>
        <p:nvSpPr>
          <p:cNvPr id="71" name="Arc 7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Content Placeholder 2">
            <a:extLst>
              <a:ext uri="{FF2B5EF4-FFF2-40B4-BE49-F238E27FC236}">
                <a16:creationId xmlns:a16="http://schemas.microsoft.com/office/drawing/2014/main" id="{96556D75-A8C6-1E52-9C73-D5448F3E441F}"/>
              </a:ext>
            </a:extLst>
          </p:cNvPr>
          <p:cNvSpPr>
            <a:spLocks noGrp="1"/>
          </p:cNvSpPr>
          <p:nvPr>
            <p:ph idx="1"/>
          </p:nvPr>
        </p:nvSpPr>
        <p:spPr>
          <a:xfrm>
            <a:off x="5370153" y="961697"/>
            <a:ext cx="5536397" cy="5184274"/>
          </a:xfrm>
        </p:spPr>
        <p:txBody>
          <a:bodyPr>
            <a:normAutofit lnSpcReduction="10000"/>
          </a:bodyPr>
          <a:lstStyle/>
          <a:p>
            <a:r>
              <a:rPr lang="en-IE" sz="2200" dirty="0"/>
              <a:t>ATU Child Protection Policy applies to students under the age of 18 and other vulnerable students</a:t>
            </a:r>
          </a:p>
          <a:p>
            <a:r>
              <a:rPr lang="en-IE" sz="2200" dirty="0">
                <a:hlinkClick r:id="rId3"/>
              </a:rPr>
              <a:t>https://www.itsligo.ie/wp-content/uploads/2023/09/ATU-Child-Protection-Policy-2023.pdf</a:t>
            </a:r>
            <a:endParaRPr lang="en-IE" sz="2200" dirty="0"/>
          </a:p>
          <a:p>
            <a:r>
              <a:rPr lang="en-IE" sz="2200" dirty="0"/>
              <a:t>There are a significant number of students 17 on the commencement of their college course and please be mindful of this and inform yourself of the policy contents</a:t>
            </a:r>
          </a:p>
          <a:p>
            <a:r>
              <a:rPr lang="en-IE" sz="2200" dirty="0"/>
              <a:t>In the list of your members on SU Life, there will be an ! beside the name of any member who is under 18</a:t>
            </a:r>
          </a:p>
          <a:p>
            <a:r>
              <a:rPr lang="en-IE" sz="2200" dirty="0"/>
              <a:t>Recommend that officers of each Club and Society undertake TUSLA’s </a:t>
            </a:r>
            <a:r>
              <a:rPr lang="en-IE" sz="2200" dirty="0" err="1"/>
              <a:t>elearning</a:t>
            </a:r>
            <a:r>
              <a:rPr lang="en-IE" sz="2200" dirty="0"/>
              <a:t> programme </a:t>
            </a:r>
            <a:r>
              <a:rPr lang="en-IE" sz="2200" dirty="0">
                <a:hlinkClick r:id="rId4"/>
              </a:rPr>
              <a:t>https://www.tusla.ie/children-first/children-first-e-learning-programme/</a:t>
            </a:r>
            <a:endParaRPr lang="en-IE" sz="2200" dirty="0"/>
          </a:p>
        </p:txBody>
      </p:sp>
    </p:spTree>
    <p:extLst>
      <p:ext uri="{BB962C8B-B14F-4D97-AF65-F5344CB8AC3E}">
        <p14:creationId xmlns:p14="http://schemas.microsoft.com/office/powerpoint/2010/main" val="346196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TotalTime>
  <Words>1269</Words>
  <Application>Microsoft Office PowerPoint</Application>
  <PresentationFormat>Widescreen</PresentationFormat>
  <Paragraphs>71</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Booking Rooms, Risk Assessments,  Important things to know - Student Alcohol Policy, Child Protection, in the Event of an Accident Resource Documents &amp; Walk in Clinics</vt:lpstr>
      <vt:lpstr>Booking a Room on Campus for your Club or Society</vt:lpstr>
      <vt:lpstr>Risk Assessment forms for room booking. </vt:lpstr>
      <vt:lpstr>Risk Assessments  Slips, Trips &amp; Falls  Fire/Emergency</vt:lpstr>
      <vt:lpstr>Medical Emergency  Manual Handling  Physical Hazards</vt:lpstr>
      <vt:lpstr>Access  Housekeeping  Any other hazards</vt:lpstr>
      <vt:lpstr>Student Alcohol Policy</vt:lpstr>
      <vt:lpstr>Student Alcohol Policy continued</vt:lpstr>
      <vt:lpstr>Child Protection</vt:lpstr>
      <vt:lpstr>In the event  of an accident….</vt:lpstr>
      <vt:lpstr>RESOURCE DOCUMENTS</vt:lpstr>
      <vt:lpstr>Drop In Clinics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BOOKING ROOMS &amp;  WALK IN CLINC’S</dc:title>
  <dc:creator>Zoe Feeney</dc:creator>
  <cp:lastModifiedBy>Catherine McNelis</cp:lastModifiedBy>
  <cp:revision>3</cp:revision>
  <dcterms:created xsi:type="dcterms:W3CDTF">2023-11-16T10:38:21Z</dcterms:created>
  <dcterms:modified xsi:type="dcterms:W3CDTF">2023-11-28T09:11:35Z</dcterms:modified>
</cp:coreProperties>
</file>